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1" r:id="rId3"/>
  </p:sldMasterIdLst>
  <p:notesMasterIdLst>
    <p:notesMasterId r:id="rId17"/>
  </p:notesMasterIdLst>
  <p:sldIdLst>
    <p:sldId id="298" r:id="rId4"/>
    <p:sldId id="299" r:id="rId5"/>
    <p:sldId id="301" r:id="rId6"/>
    <p:sldId id="307" r:id="rId7"/>
    <p:sldId id="328" r:id="rId8"/>
    <p:sldId id="319" r:id="rId9"/>
    <p:sldId id="276" r:id="rId10"/>
    <p:sldId id="325" r:id="rId11"/>
    <p:sldId id="324" r:id="rId12"/>
    <p:sldId id="359" r:id="rId13"/>
    <p:sldId id="360" r:id="rId14"/>
    <p:sldId id="317" r:id="rId15"/>
    <p:sldId id="300" r:id="rId16"/>
  </p:sldIdLst>
  <p:sldSz cx="12192000" cy="6858000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DC09C-22EF-4762-B9BC-5138FB71CB4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912059-86EC-4C6F-BEB0-B6DC5373B1AC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Know Your Data</a:t>
          </a:r>
        </a:p>
      </dgm:t>
    </dgm:pt>
    <dgm:pt modelId="{69862430-8AFF-4359-A84D-817648E2FDC5}" type="parTrans" cxnId="{A9B48164-3E44-47A6-8F7D-A739376788DA}">
      <dgm:prSet/>
      <dgm:spPr/>
      <dgm:t>
        <a:bodyPr/>
        <a:lstStyle/>
        <a:p>
          <a:endParaRPr lang="en-US" sz="1600"/>
        </a:p>
      </dgm:t>
    </dgm:pt>
    <dgm:pt modelId="{E9809D3A-8A59-40FE-8C15-6FBD6F7E99D5}" type="sibTrans" cxnId="{A9B48164-3E44-47A6-8F7D-A739376788DA}">
      <dgm:prSet/>
      <dgm:spPr/>
      <dgm:t>
        <a:bodyPr/>
        <a:lstStyle/>
        <a:p>
          <a:endParaRPr lang="en-US" sz="1600"/>
        </a:p>
      </dgm:t>
    </dgm:pt>
    <dgm:pt modelId="{1252534D-B6ED-4023-8F59-1CF5E468532C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en-US" sz="1600" dirty="0"/>
            <a:t>Cutting edge, industry-leading products</a:t>
          </a:r>
        </a:p>
      </dgm:t>
    </dgm:pt>
    <dgm:pt modelId="{382070E4-0124-4C59-8C17-A3C791AE4EAD}" type="parTrans" cxnId="{DE453FA5-A4C4-4BCF-81FF-2B4720732705}">
      <dgm:prSet/>
      <dgm:spPr/>
      <dgm:t>
        <a:bodyPr/>
        <a:lstStyle/>
        <a:p>
          <a:endParaRPr lang="en-US" sz="1600"/>
        </a:p>
      </dgm:t>
    </dgm:pt>
    <dgm:pt modelId="{7E9D709E-5CB6-4E9E-8804-FA8F895AEE5C}" type="sibTrans" cxnId="{DE453FA5-A4C4-4BCF-81FF-2B4720732705}">
      <dgm:prSet/>
      <dgm:spPr/>
      <dgm:t>
        <a:bodyPr/>
        <a:lstStyle/>
        <a:p>
          <a:endParaRPr lang="en-US" sz="1600"/>
        </a:p>
      </dgm:t>
    </dgm:pt>
    <dgm:pt modelId="{BF573254-84C8-4DD2-AED3-5E53F5F32FA2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600" dirty="0"/>
            <a:t>Tools for in-depth analysis</a:t>
          </a:r>
        </a:p>
      </dgm:t>
    </dgm:pt>
    <dgm:pt modelId="{0AA498A2-3958-47CF-AEF5-58AE7D3DF466}" type="parTrans" cxnId="{980AFFA8-A0A7-4F3B-A858-D90AFE21C912}">
      <dgm:prSet/>
      <dgm:spPr/>
      <dgm:t>
        <a:bodyPr/>
        <a:lstStyle/>
        <a:p>
          <a:endParaRPr lang="en-US" sz="1600"/>
        </a:p>
      </dgm:t>
    </dgm:pt>
    <dgm:pt modelId="{7D4F8B1F-5863-4E78-A251-DEFA07FE991D}" type="sibTrans" cxnId="{980AFFA8-A0A7-4F3B-A858-D90AFE21C912}">
      <dgm:prSet/>
      <dgm:spPr/>
      <dgm:t>
        <a:bodyPr/>
        <a:lstStyle/>
        <a:p>
          <a:endParaRPr lang="en-US" sz="1600"/>
        </a:p>
      </dgm:t>
    </dgm:pt>
    <dgm:pt modelId="{2440A955-CF91-4258-B3D6-F97AC39F60CE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600" dirty="0"/>
            <a:t>Informed risk assessment for all transportation segments</a:t>
          </a:r>
        </a:p>
      </dgm:t>
    </dgm:pt>
    <dgm:pt modelId="{B866479A-6CFA-4332-AA1E-F861877E6B84}" type="parTrans" cxnId="{FA1480A2-A2F3-4F57-8CBE-696F278E4B96}">
      <dgm:prSet/>
      <dgm:spPr/>
      <dgm:t>
        <a:bodyPr/>
        <a:lstStyle/>
        <a:p>
          <a:endParaRPr lang="en-US" sz="1600"/>
        </a:p>
      </dgm:t>
    </dgm:pt>
    <dgm:pt modelId="{C62DF965-2EAA-45C2-A8A7-5A096354AFAC}" type="sibTrans" cxnId="{FA1480A2-A2F3-4F57-8CBE-696F278E4B96}">
      <dgm:prSet/>
      <dgm:spPr/>
      <dgm:t>
        <a:bodyPr/>
        <a:lstStyle/>
        <a:p>
          <a:endParaRPr lang="en-US" sz="1600"/>
        </a:p>
      </dgm:t>
    </dgm:pt>
    <dgm:pt modelId="{67C7A124-3E7C-40D5-A8C5-E0FC6C06EC52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en-US" sz="1600" dirty="0"/>
            <a:t>Comprehensive data collection</a:t>
          </a:r>
        </a:p>
      </dgm:t>
    </dgm:pt>
    <dgm:pt modelId="{48DAF2F8-3A10-4652-9464-2857B93F80D9}" type="parTrans" cxnId="{6980D151-F6CF-4250-9C32-4D34E91B7F76}">
      <dgm:prSet/>
      <dgm:spPr/>
      <dgm:t>
        <a:bodyPr/>
        <a:lstStyle/>
        <a:p>
          <a:endParaRPr lang="en-US" sz="1600"/>
        </a:p>
      </dgm:t>
    </dgm:pt>
    <dgm:pt modelId="{022692D8-A401-4948-975C-C53493B0EB2A}" type="sibTrans" cxnId="{6980D151-F6CF-4250-9C32-4D34E91B7F76}">
      <dgm:prSet/>
      <dgm:spPr/>
      <dgm:t>
        <a:bodyPr/>
        <a:lstStyle/>
        <a:p>
          <a:endParaRPr lang="en-US" sz="1600"/>
        </a:p>
      </dgm:t>
    </dgm:pt>
    <dgm:pt modelId="{A3625615-8164-4B37-995A-179ED52FE361}" type="pres">
      <dgm:prSet presAssocID="{A4FDC09C-22EF-4762-B9BC-5138FB71CB4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8644BE-2DB6-4378-A8A7-764A4B1AB1FE}" type="pres">
      <dgm:prSet presAssocID="{A4FDC09C-22EF-4762-B9BC-5138FB71CB45}" presName="matrix" presStyleCnt="0"/>
      <dgm:spPr/>
    </dgm:pt>
    <dgm:pt modelId="{E7DE6A86-8978-4F9E-B141-08AC3F3C0FE2}" type="pres">
      <dgm:prSet presAssocID="{A4FDC09C-22EF-4762-B9BC-5138FB71CB45}" presName="tile1" presStyleLbl="node1" presStyleIdx="0" presStyleCnt="4" custLinFactNeighborX="-2162"/>
      <dgm:spPr/>
    </dgm:pt>
    <dgm:pt modelId="{2B7EF17C-8DDD-42A8-8BE0-398F20D15C92}" type="pres">
      <dgm:prSet presAssocID="{A4FDC09C-22EF-4762-B9BC-5138FB71CB4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AEE306-2C51-4AAA-BE18-B218AACA630A}" type="pres">
      <dgm:prSet presAssocID="{A4FDC09C-22EF-4762-B9BC-5138FB71CB45}" presName="tile2" presStyleLbl="node1" presStyleIdx="1" presStyleCnt="4"/>
      <dgm:spPr/>
    </dgm:pt>
    <dgm:pt modelId="{64EC1085-E4F3-4DC4-AF73-DF360FEBB8F2}" type="pres">
      <dgm:prSet presAssocID="{A4FDC09C-22EF-4762-B9BC-5138FB71CB4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23DBE61-F55D-495F-A7F2-3793FAB7CB4A}" type="pres">
      <dgm:prSet presAssocID="{A4FDC09C-22EF-4762-B9BC-5138FB71CB45}" presName="tile3" presStyleLbl="node1" presStyleIdx="2" presStyleCnt="4"/>
      <dgm:spPr/>
    </dgm:pt>
    <dgm:pt modelId="{A33D989D-C1DA-480D-9C03-7894C7646183}" type="pres">
      <dgm:prSet presAssocID="{A4FDC09C-22EF-4762-B9BC-5138FB71CB4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3050B73-BFBE-4ACE-B9D9-B26032AAD34A}" type="pres">
      <dgm:prSet presAssocID="{A4FDC09C-22EF-4762-B9BC-5138FB71CB45}" presName="tile4" presStyleLbl="node1" presStyleIdx="3" presStyleCnt="4"/>
      <dgm:spPr/>
    </dgm:pt>
    <dgm:pt modelId="{702A1BE8-621B-4999-A86E-4AF3B38A5C4B}" type="pres">
      <dgm:prSet presAssocID="{A4FDC09C-22EF-4762-B9BC-5138FB71CB4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44B00B2-8FAE-48CC-95D9-3C235A6C82F5}" type="pres">
      <dgm:prSet presAssocID="{A4FDC09C-22EF-4762-B9BC-5138FB71CB45}" presName="centerTile" presStyleLbl="fgShp" presStyleIdx="0" presStyleCnt="1" custScaleX="133275">
        <dgm:presLayoutVars>
          <dgm:chMax val="0"/>
          <dgm:chPref val="0"/>
        </dgm:presLayoutVars>
      </dgm:prSet>
      <dgm:spPr/>
    </dgm:pt>
  </dgm:ptLst>
  <dgm:cxnLst>
    <dgm:cxn modelId="{35713B18-6ACE-4056-8DCF-3F6E292FE6D2}" type="presOf" srcId="{BF573254-84C8-4DD2-AED3-5E53F5F32FA2}" destId="{64EC1085-E4F3-4DC4-AF73-DF360FEBB8F2}" srcOrd="1" destOrd="0" presId="urn:microsoft.com/office/officeart/2005/8/layout/matrix1"/>
    <dgm:cxn modelId="{BBCCE921-55B1-4BB7-952B-09D446346114}" type="presOf" srcId="{2440A955-CF91-4258-B3D6-F97AC39F60CE}" destId="{A33D989D-C1DA-480D-9C03-7894C7646183}" srcOrd="1" destOrd="0" presId="urn:microsoft.com/office/officeart/2005/8/layout/matrix1"/>
    <dgm:cxn modelId="{EB4DAA2C-B619-475A-8156-DA8EE737FFFB}" type="presOf" srcId="{A4FDC09C-22EF-4762-B9BC-5138FB71CB45}" destId="{A3625615-8164-4B37-995A-179ED52FE361}" srcOrd="0" destOrd="0" presId="urn:microsoft.com/office/officeart/2005/8/layout/matrix1"/>
    <dgm:cxn modelId="{CF113B30-4226-43BF-962C-16343C664025}" type="presOf" srcId="{67C7A124-3E7C-40D5-A8C5-E0FC6C06EC52}" destId="{702A1BE8-621B-4999-A86E-4AF3B38A5C4B}" srcOrd="1" destOrd="0" presId="urn:microsoft.com/office/officeart/2005/8/layout/matrix1"/>
    <dgm:cxn modelId="{9150C033-0E0F-466E-81B7-3EF1658E628C}" type="presOf" srcId="{1252534D-B6ED-4023-8F59-1CF5E468532C}" destId="{E7DE6A86-8978-4F9E-B141-08AC3F3C0FE2}" srcOrd="0" destOrd="0" presId="urn:microsoft.com/office/officeart/2005/8/layout/matrix1"/>
    <dgm:cxn modelId="{A9B48164-3E44-47A6-8F7D-A739376788DA}" srcId="{A4FDC09C-22EF-4762-B9BC-5138FB71CB45}" destId="{D7912059-86EC-4C6F-BEB0-B6DC5373B1AC}" srcOrd="0" destOrd="0" parTransId="{69862430-8AFF-4359-A84D-817648E2FDC5}" sibTransId="{E9809D3A-8A59-40FE-8C15-6FBD6F7E99D5}"/>
    <dgm:cxn modelId="{6980D151-F6CF-4250-9C32-4D34E91B7F76}" srcId="{D7912059-86EC-4C6F-BEB0-B6DC5373B1AC}" destId="{67C7A124-3E7C-40D5-A8C5-E0FC6C06EC52}" srcOrd="3" destOrd="0" parTransId="{48DAF2F8-3A10-4652-9464-2857B93F80D9}" sibTransId="{022692D8-A401-4948-975C-C53493B0EB2A}"/>
    <dgm:cxn modelId="{4C7B4175-1160-452E-A218-1D1D2DD4E231}" type="presOf" srcId="{67C7A124-3E7C-40D5-A8C5-E0FC6C06EC52}" destId="{33050B73-BFBE-4ACE-B9D9-B26032AAD34A}" srcOrd="0" destOrd="0" presId="urn:microsoft.com/office/officeart/2005/8/layout/matrix1"/>
    <dgm:cxn modelId="{633C5B7B-AC1D-4874-8C7B-E0B832FD4F25}" type="presOf" srcId="{D7912059-86EC-4C6F-BEB0-B6DC5373B1AC}" destId="{E44B00B2-8FAE-48CC-95D9-3C235A6C82F5}" srcOrd="0" destOrd="0" presId="urn:microsoft.com/office/officeart/2005/8/layout/matrix1"/>
    <dgm:cxn modelId="{BBF4AD90-0E37-470D-BE1F-3AB162EA21B9}" type="presOf" srcId="{2440A955-CF91-4258-B3D6-F97AC39F60CE}" destId="{723DBE61-F55D-495F-A7F2-3793FAB7CB4A}" srcOrd="0" destOrd="0" presId="urn:microsoft.com/office/officeart/2005/8/layout/matrix1"/>
    <dgm:cxn modelId="{FA1480A2-A2F3-4F57-8CBE-696F278E4B96}" srcId="{D7912059-86EC-4C6F-BEB0-B6DC5373B1AC}" destId="{2440A955-CF91-4258-B3D6-F97AC39F60CE}" srcOrd="2" destOrd="0" parTransId="{B866479A-6CFA-4332-AA1E-F861877E6B84}" sibTransId="{C62DF965-2EAA-45C2-A8A7-5A096354AFAC}"/>
    <dgm:cxn modelId="{DE453FA5-A4C4-4BCF-81FF-2B4720732705}" srcId="{D7912059-86EC-4C6F-BEB0-B6DC5373B1AC}" destId="{1252534D-B6ED-4023-8F59-1CF5E468532C}" srcOrd="0" destOrd="0" parTransId="{382070E4-0124-4C59-8C17-A3C791AE4EAD}" sibTransId="{7E9D709E-5CB6-4E9E-8804-FA8F895AEE5C}"/>
    <dgm:cxn modelId="{980AFFA8-A0A7-4F3B-A858-D90AFE21C912}" srcId="{D7912059-86EC-4C6F-BEB0-B6DC5373B1AC}" destId="{BF573254-84C8-4DD2-AED3-5E53F5F32FA2}" srcOrd="1" destOrd="0" parTransId="{0AA498A2-3958-47CF-AEF5-58AE7D3DF466}" sibTransId="{7D4F8B1F-5863-4E78-A251-DEFA07FE991D}"/>
    <dgm:cxn modelId="{2B694ADA-F3C5-4666-9AF4-D7DF4F8B86B6}" type="presOf" srcId="{BF573254-84C8-4DD2-AED3-5E53F5F32FA2}" destId="{FBAEE306-2C51-4AAA-BE18-B218AACA630A}" srcOrd="0" destOrd="0" presId="urn:microsoft.com/office/officeart/2005/8/layout/matrix1"/>
    <dgm:cxn modelId="{9168BFE7-5A27-4029-B69B-DEA548DB5492}" type="presOf" srcId="{1252534D-B6ED-4023-8F59-1CF5E468532C}" destId="{2B7EF17C-8DDD-42A8-8BE0-398F20D15C92}" srcOrd="1" destOrd="0" presId="urn:microsoft.com/office/officeart/2005/8/layout/matrix1"/>
    <dgm:cxn modelId="{223DABAB-F07B-4D51-9747-816CEB2DA1F0}" type="presParOf" srcId="{A3625615-8164-4B37-995A-179ED52FE361}" destId="{C18644BE-2DB6-4378-A8A7-764A4B1AB1FE}" srcOrd="0" destOrd="0" presId="urn:microsoft.com/office/officeart/2005/8/layout/matrix1"/>
    <dgm:cxn modelId="{6A0D29E3-2E6A-476B-9242-C651E9F4AACB}" type="presParOf" srcId="{C18644BE-2DB6-4378-A8A7-764A4B1AB1FE}" destId="{E7DE6A86-8978-4F9E-B141-08AC3F3C0FE2}" srcOrd="0" destOrd="0" presId="urn:microsoft.com/office/officeart/2005/8/layout/matrix1"/>
    <dgm:cxn modelId="{0E36A7A9-5BB5-4D2B-8FC3-085719466079}" type="presParOf" srcId="{C18644BE-2DB6-4378-A8A7-764A4B1AB1FE}" destId="{2B7EF17C-8DDD-42A8-8BE0-398F20D15C92}" srcOrd="1" destOrd="0" presId="urn:microsoft.com/office/officeart/2005/8/layout/matrix1"/>
    <dgm:cxn modelId="{E90DD64A-1E53-4099-9C39-5B1221ABAE26}" type="presParOf" srcId="{C18644BE-2DB6-4378-A8A7-764A4B1AB1FE}" destId="{FBAEE306-2C51-4AAA-BE18-B218AACA630A}" srcOrd="2" destOrd="0" presId="urn:microsoft.com/office/officeart/2005/8/layout/matrix1"/>
    <dgm:cxn modelId="{5631C31F-5272-473E-ADD2-A08CA3E873E3}" type="presParOf" srcId="{C18644BE-2DB6-4378-A8A7-764A4B1AB1FE}" destId="{64EC1085-E4F3-4DC4-AF73-DF360FEBB8F2}" srcOrd="3" destOrd="0" presId="urn:microsoft.com/office/officeart/2005/8/layout/matrix1"/>
    <dgm:cxn modelId="{46738FE5-1338-4559-844A-F48EA07D2D93}" type="presParOf" srcId="{C18644BE-2DB6-4378-A8A7-764A4B1AB1FE}" destId="{723DBE61-F55D-495F-A7F2-3793FAB7CB4A}" srcOrd="4" destOrd="0" presId="urn:microsoft.com/office/officeart/2005/8/layout/matrix1"/>
    <dgm:cxn modelId="{C98F521D-D354-46A4-B555-7EBBCE74E9CB}" type="presParOf" srcId="{C18644BE-2DB6-4378-A8A7-764A4B1AB1FE}" destId="{A33D989D-C1DA-480D-9C03-7894C7646183}" srcOrd="5" destOrd="0" presId="urn:microsoft.com/office/officeart/2005/8/layout/matrix1"/>
    <dgm:cxn modelId="{A459BD52-87DF-4A5D-95E9-EF9EFB9F676D}" type="presParOf" srcId="{C18644BE-2DB6-4378-A8A7-764A4B1AB1FE}" destId="{33050B73-BFBE-4ACE-B9D9-B26032AAD34A}" srcOrd="6" destOrd="0" presId="urn:microsoft.com/office/officeart/2005/8/layout/matrix1"/>
    <dgm:cxn modelId="{2BA19CB4-831C-4B64-8F04-6B7E6D9E8076}" type="presParOf" srcId="{C18644BE-2DB6-4378-A8A7-764A4B1AB1FE}" destId="{702A1BE8-621B-4999-A86E-4AF3B38A5C4B}" srcOrd="7" destOrd="0" presId="urn:microsoft.com/office/officeart/2005/8/layout/matrix1"/>
    <dgm:cxn modelId="{AB8DB331-F863-4E57-9EB4-B2A539CCBAA8}" type="presParOf" srcId="{A3625615-8164-4B37-995A-179ED52FE361}" destId="{E44B00B2-8FAE-48CC-95D9-3C235A6C82F5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828B30-F933-4291-A21C-582083DE74DB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088C05-6ED8-4654-98CA-F69BF16DD341}">
      <dgm:prSet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dirty="0">
              <a:solidFill>
                <a:schemeClr val="accent1"/>
              </a:solidFill>
            </a:rPr>
            <a:t>• Application (MCS150,MCSA-1,OP-1, State Form)</a:t>
          </a:r>
          <a:r>
            <a:rPr lang="en-US" dirty="0">
              <a:solidFill>
                <a:schemeClr val="accent1"/>
              </a:solidFill>
              <a:sym typeface="Wingdings"/>
            </a:rPr>
            <a:t></a:t>
          </a:r>
          <a:r>
            <a:rPr lang="en-US" dirty="0">
              <a:solidFill>
                <a:schemeClr val="accent1"/>
              </a:solidFill>
            </a:rPr>
            <a:t> State/FMCSA </a:t>
          </a:r>
          <a:r>
            <a:rPr lang="en-US" dirty="0">
              <a:solidFill>
                <a:schemeClr val="accent1"/>
              </a:solidFill>
              <a:sym typeface="Wingdings"/>
            </a:rPr>
            <a:t></a:t>
          </a:r>
          <a:r>
            <a:rPr lang="en-US" dirty="0">
              <a:solidFill>
                <a:schemeClr val="accent1"/>
              </a:solidFill>
            </a:rPr>
            <a:t> CAB</a:t>
          </a:r>
        </a:p>
      </dgm:t>
    </dgm:pt>
    <dgm:pt modelId="{800E1F2F-5B4F-433E-9ADC-C407367A9227}" type="parTrans" cxnId="{2616B62C-65B0-4428-AD38-4E3E5ACFC1DB}">
      <dgm:prSet/>
      <dgm:spPr/>
      <dgm:t>
        <a:bodyPr/>
        <a:lstStyle/>
        <a:p>
          <a:endParaRPr lang="en-US"/>
        </a:p>
      </dgm:t>
    </dgm:pt>
    <dgm:pt modelId="{E6887AD2-1047-4E23-AAF0-456C1EB9DB1E}" type="sibTrans" cxnId="{2616B62C-65B0-4428-AD38-4E3E5ACFC1DB}">
      <dgm:prSet/>
      <dgm:spPr/>
      <dgm:t>
        <a:bodyPr/>
        <a:lstStyle/>
        <a:p>
          <a:endParaRPr lang="en-US"/>
        </a:p>
      </dgm:t>
    </dgm:pt>
    <dgm:pt modelId="{67024C82-E6BF-4936-8414-E6563BBCAFA5}">
      <dgm:prSet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dirty="0">
              <a:solidFill>
                <a:schemeClr val="accent1"/>
              </a:solidFill>
            </a:rPr>
            <a:t>• Name, Phone, Address, Email, Reps</a:t>
          </a:r>
        </a:p>
      </dgm:t>
    </dgm:pt>
    <dgm:pt modelId="{DE8AB61D-3B3E-45FA-A79C-11F232438BE7}" type="parTrans" cxnId="{E816A326-039F-41DA-ABAB-9CF312882854}">
      <dgm:prSet/>
      <dgm:spPr/>
      <dgm:t>
        <a:bodyPr/>
        <a:lstStyle/>
        <a:p>
          <a:endParaRPr lang="en-US"/>
        </a:p>
      </dgm:t>
    </dgm:pt>
    <dgm:pt modelId="{2A90D785-015C-4899-A4BF-116A027DE252}" type="sibTrans" cxnId="{E816A326-039F-41DA-ABAB-9CF312882854}">
      <dgm:prSet/>
      <dgm:spPr/>
      <dgm:t>
        <a:bodyPr/>
        <a:lstStyle/>
        <a:p>
          <a:endParaRPr lang="en-US"/>
        </a:p>
      </dgm:t>
    </dgm:pt>
    <dgm:pt modelId="{AB8D18A9-8716-4BCD-A0AB-13B6D3565B35}">
      <dgm:prSet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dirty="0">
              <a:solidFill>
                <a:schemeClr val="accent1"/>
              </a:solidFill>
            </a:rPr>
            <a:t>• Used for searching (Carrier Central), profiling (CAB Report) and company associations</a:t>
          </a:r>
        </a:p>
      </dgm:t>
    </dgm:pt>
    <dgm:pt modelId="{E7878E84-80CE-4907-BB63-914F1D51CCD5}" type="parTrans" cxnId="{FB23870A-1D39-4019-B98D-3AEE0D1F422A}">
      <dgm:prSet/>
      <dgm:spPr/>
      <dgm:t>
        <a:bodyPr/>
        <a:lstStyle/>
        <a:p>
          <a:endParaRPr lang="en-US"/>
        </a:p>
      </dgm:t>
    </dgm:pt>
    <dgm:pt modelId="{48CA255E-EE9E-4799-8594-4E8679237B48}" type="sibTrans" cxnId="{FB23870A-1D39-4019-B98D-3AEE0D1F422A}">
      <dgm:prSet/>
      <dgm:spPr/>
      <dgm:t>
        <a:bodyPr/>
        <a:lstStyle/>
        <a:p>
          <a:endParaRPr lang="en-US"/>
        </a:p>
      </dgm:t>
    </dgm:pt>
    <dgm:pt modelId="{9214A0FD-FFBA-446C-8E67-30009E9F7E23}">
      <dgm:prSet/>
      <dgm:spPr/>
      <dgm:t>
        <a:bodyPr/>
        <a:lstStyle/>
        <a:p>
          <a:pPr rtl="0"/>
          <a:r>
            <a:rPr lang="en-US" dirty="0"/>
            <a:t>Inspection / Crash</a:t>
          </a:r>
        </a:p>
      </dgm:t>
    </dgm:pt>
    <dgm:pt modelId="{3B90E883-D261-457E-B939-41521FB64C58}" type="parTrans" cxnId="{1B73DDC9-D8B3-44E3-85D6-798A8C4EED94}">
      <dgm:prSet/>
      <dgm:spPr/>
      <dgm:t>
        <a:bodyPr/>
        <a:lstStyle/>
        <a:p>
          <a:endParaRPr lang="en-US"/>
        </a:p>
      </dgm:t>
    </dgm:pt>
    <dgm:pt modelId="{17891886-531D-4C8C-9893-95434403487F}" type="sibTrans" cxnId="{1B73DDC9-D8B3-44E3-85D6-798A8C4EED94}">
      <dgm:prSet/>
      <dgm:spPr/>
      <dgm:t>
        <a:bodyPr/>
        <a:lstStyle/>
        <a:p>
          <a:endParaRPr lang="en-US"/>
        </a:p>
      </dgm:t>
    </dgm:pt>
    <dgm:pt modelId="{F6976608-C33C-471E-A577-8EF8BE65F1E9}">
      <dgm:prSet/>
      <dgm:spPr/>
      <dgm:t>
        <a:bodyPr/>
        <a:lstStyle/>
        <a:p>
          <a:pPr rtl="0"/>
          <a:r>
            <a:rPr lang="en-US" dirty="0">
              <a:solidFill>
                <a:schemeClr val="accent1"/>
              </a:solidFill>
            </a:rPr>
            <a:t>• Enforcement </a:t>
          </a:r>
          <a:r>
            <a:rPr lang="en-US" dirty="0">
              <a:solidFill>
                <a:schemeClr val="accent1"/>
              </a:solidFill>
              <a:sym typeface="Wingdings"/>
            </a:rPr>
            <a:t></a:t>
          </a:r>
          <a:r>
            <a:rPr lang="en-US" dirty="0">
              <a:solidFill>
                <a:schemeClr val="accent1"/>
              </a:solidFill>
            </a:rPr>
            <a:t> State </a:t>
          </a:r>
          <a:r>
            <a:rPr lang="en-US" dirty="0">
              <a:solidFill>
                <a:schemeClr val="accent1"/>
              </a:solidFill>
              <a:sym typeface="Wingdings"/>
            </a:rPr>
            <a:t></a:t>
          </a:r>
          <a:r>
            <a:rPr lang="en-US" dirty="0">
              <a:solidFill>
                <a:schemeClr val="accent1"/>
              </a:solidFill>
            </a:rPr>
            <a:t> FMCSA </a:t>
          </a:r>
          <a:r>
            <a:rPr lang="en-US" dirty="0">
              <a:solidFill>
                <a:schemeClr val="accent1"/>
              </a:solidFill>
              <a:sym typeface="Wingdings"/>
            </a:rPr>
            <a:t></a:t>
          </a:r>
          <a:r>
            <a:rPr lang="en-US" dirty="0">
              <a:solidFill>
                <a:schemeClr val="accent1"/>
              </a:solidFill>
            </a:rPr>
            <a:t> CAB</a:t>
          </a:r>
        </a:p>
      </dgm:t>
    </dgm:pt>
    <dgm:pt modelId="{7FC6E949-7DAE-4AB1-B7AC-766F879063C1}" type="parTrans" cxnId="{9AB4BD1F-BC52-4BFA-ADDB-841CB34F8B26}">
      <dgm:prSet/>
      <dgm:spPr/>
      <dgm:t>
        <a:bodyPr/>
        <a:lstStyle/>
        <a:p>
          <a:endParaRPr lang="en-US"/>
        </a:p>
      </dgm:t>
    </dgm:pt>
    <dgm:pt modelId="{69BAD1FA-0363-498C-BFE3-7C8BD3310497}" type="sibTrans" cxnId="{9AB4BD1F-BC52-4BFA-ADDB-841CB34F8B26}">
      <dgm:prSet/>
      <dgm:spPr/>
      <dgm:t>
        <a:bodyPr/>
        <a:lstStyle/>
        <a:p>
          <a:endParaRPr lang="en-US"/>
        </a:p>
      </dgm:t>
    </dgm:pt>
    <dgm:pt modelId="{C48C0368-D2E7-4C34-88E2-80E1FEB8D8C6}">
      <dgm:prSet/>
      <dgm:spPr/>
      <dgm:t>
        <a:bodyPr/>
        <a:lstStyle/>
        <a:p>
          <a:pPr rtl="0"/>
          <a:r>
            <a:rPr lang="en-US" dirty="0">
              <a:solidFill>
                <a:schemeClr val="accent1"/>
              </a:solidFill>
            </a:rPr>
            <a:t>• VINs, Violations, Drivers, Radius, Hot zones</a:t>
          </a:r>
        </a:p>
      </dgm:t>
    </dgm:pt>
    <dgm:pt modelId="{9DD7641F-EA18-4703-BBD5-525D9B107166}" type="parTrans" cxnId="{276FC12B-3107-4FCA-886F-75FCE3772EE8}">
      <dgm:prSet/>
      <dgm:spPr/>
      <dgm:t>
        <a:bodyPr/>
        <a:lstStyle/>
        <a:p>
          <a:endParaRPr lang="en-US"/>
        </a:p>
      </dgm:t>
    </dgm:pt>
    <dgm:pt modelId="{3EE65535-312E-405E-9421-2D4F764DCB96}" type="sibTrans" cxnId="{276FC12B-3107-4FCA-886F-75FCE3772EE8}">
      <dgm:prSet/>
      <dgm:spPr/>
      <dgm:t>
        <a:bodyPr/>
        <a:lstStyle/>
        <a:p>
          <a:endParaRPr lang="en-US"/>
        </a:p>
      </dgm:t>
    </dgm:pt>
    <dgm:pt modelId="{D5AF5C0E-BF77-4622-A508-47530267B7BC}">
      <dgm:prSet/>
      <dgm:spPr/>
      <dgm:t>
        <a:bodyPr/>
        <a:lstStyle/>
        <a:p>
          <a:pPr rtl="0"/>
          <a:r>
            <a:rPr lang="en-US" dirty="0">
              <a:solidFill>
                <a:schemeClr val="accent1"/>
              </a:solidFill>
            </a:rPr>
            <a:t>• Used for profiling (CAB Report) and Chameleon Carrier detection (link analysis)</a:t>
          </a:r>
        </a:p>
      </dgm:t>
    </dgm:pt>
    <dgm:pt modelId="{F743E9BB-1286-45F1-A515-A868E189AC02}" type="parTrans" cxnId="{CD94260C-BEA9-4048-BF94-76C5B2045A15}">
      <dgm:prSet/>
      <dgm:spPr/>
      <dgm:t>
        <a:bodyPr/>
        <a:lstStyle/>
        <a:p>
          <a:endParaRPr lang="en-US"/>
        </a:p>
      </dgm:t>
    </dgm:pt>
    <dgm:pt modelId="{B73518CB-4FEE-4131-9C0A-5482744C8015}" type="sibTrans" cxnId="{CD94260C-BEA9-4048-BF94-76C5B2045A15}">
      <dgm:prSet/>
      <dgm:spPr/>
      <dgm:t>
        <a:bodyPr/>
        <a:lstStyle/>
        <a:p>
          <a:endParaRPr lang="en-US"/>
        </a:p>
      </dgm:t>
    </dgm:pt>
    <dgm:pt modelId="{0B044A22-694C-4F3C-A306-3D1483FA77EB}">
      <dgm:prSet/>
      <dgm:spPr/>
      <dgm:t>
        <a:bodyPr/>
        <a:lstStyle/>
        <a:p>
          <a:pPr rtl="0"/>
          <a:r>
            <a:rPr lang="en-US" dirty="0"/>
            <a:t>BASIC Scores</a:t>
          </a:r>
        </a:p>
      </dgm:t>
    </dgm:pt>
    <dgm:pt modelId="{139460D4-6AAD-4DB3-9581-52B756465058}" type="parTrans" cxnId="{7DC1470E-2754-4674-94AB-6EB971687B0F}">
      <dgm:prSet/>
      <dgm:spPr/>
      <dgm:t>
        <a:bodyPr/>
        <a:lstStyle/>
        <a:p>
          <a:endParaRPr lang="en-US"/>
        </a:p>
      </dgm:t>
    </dgm:pt>
    <dgm:pt modelId="{DA54D465-5B72-4A88-975B-AAE9BA7B8CDD}" type="sibTrans" cxnId="{7DC1470E-2754-4674-94AB-6EB971687B0F}">
      <dgm:prSet/>
      <dgm:spPr/>
      <dgm:t>
        <a:bodyPr/>
        <a:lstStyle/>
        <a:p>
          <a:endParaRPr lang="en-US"/>
        </a:p>
      </dgm:t>
    </dgm:pt>
    <dgm:pt modelId="{AA6F46D9-3360-44E9-90AA-F2F10E0C275C}">
      <dgm:prSet/>
      <dgm:spPr/>
      <dgm:t>
        <a:bodyPr/>
        <a:lstStyle/>
        <a:p>
          <a:pPr rtl="0"/>
          <a:r>
            <a:rPr lang="en-US" dirty="0">
              <a:solidFill>
                <a:schemeClr val="accent1"/>
              </a:solidFill>
            </a:rPr>
            <a:t>Inspections + Violations + Crashes </a:t>
          </a:r>
          <a:r>
            <a:rPr lang="en-US" dirty="0">
              <a:solidFill>
                <a:schemeClr val="accent1"/>
              </a:solidFill>
              <a:sym typeface="Wingdings"/>
            </a:rPr>
            <a:t></a:t>
          </a:r>
          <a:r>
            <a:rPr lang="en-US" dirty="0">
              <a:solidFill>
                <a:schemeClr val="accent1"/>
              </a:solidFill>
            </a:rPr>
            <a:t> SMS Methodology = BASIC Scores</a:t>
          </a:r>
        </a:p>
      </dgm:t>
    </dgm:pt>
    <dgm:pt modelId="{43917E73-E585-4E2F-821A-194A389933AC}" type="parTrans" cxnId="{2AED9368-E1D9-403F-9C76-CBB129992C9D}">
      <dgm:prSet/>
      <dgm:spPr/>
      <dgm:t>
        <a:bodyPr/>
        <a:lstStyle/>
        <a:p>
          <a:endParaRPr lang="en-US"/>
        </a:p>
      </dgm:t>
    </dgm:pt>
    <dgm:pt modelId="{1D0369EF-051D-4CFA-B8D1-B6BC358E802B}" type="sibTrans" cxnId="{2AED9368-E1D9-403F-9C76-CBB129992C9D}">
      <dgm:prSet/>
      <dgm:spPr/>
      <dgm:t>
        <a:bodyPr/>
        <a:lstStyle/>
        <a:p>
          <a:endParaRPr lang="en-US"/>
        </a:p>
      </dgm:t>
    </dgm:pt>
    <dgm:pt modelId="{5335E2F8-0733-4B2D-9F74-89240E979BE0}">
      <dgm:prSet/>
      <dgm:spPr/>
      <dgm:t>
        <a:bodyPr/>
        <a:lstStyle/>
        <a:p>
          <a:pPr rtl="0"/>
          <a:r>
            <a:rPr lang="en-US" dirty="0"/>
            <a:t>ISS Score</a:t>
          </a:r>
        </a:p>
      </dgm:t>
    </dgm:pt>
    <dgm:pt modelId="{A1C7F4A3-FEFD-4E15-B35F-B6C2B7098F8F}" type="parTrans" cxnId="{D4F7A1AA-7B34-4E6D-8D1A-2D8BF631B3F9}">
      <dgm:prSet/>
      <dgm:spPr/>
      <dgm:t>
        <a:bodyPr/>
        <a:lstStyle/>
        <a:p>
          <a:endParaRPr lang="en-US"/>
        </a:p>
      </dgm:t>
    </dgm:pt>
    <dgm:pt modelId="{03EAA531-6A46-4933-8DBB-F2B2D27DA2CA}" type="sibTrans" cxnId="{D4F7A1AA-7B34-4E6D-8D1A-2D8BF631B3F9}">
      <dgm:prSet/>
      <dgm:spPr/>
      <dgm:t>
        <a:bodyPr/>
        <a:lstStyle/>
        <a:p>
          <a:endParaRPr lang="en-US"/>
        </a:p>
      </dgm:t>
    </dgm:pt>
    <dgm:pt modelId="{27E5F4C2-DF3C-48C9-B8BC-480F70AC7517}">
      <dgm:prSet/>
      <dgm:spPr/>
      <dgm:t>
        <a:bodyPr/>
        <a:lstStyle/>
        <a:p>
          <a:pPr rtl="0"/>
          <a:r>
            <a:rPr lang="en-US" dirty="0">
              <a:solidFill>
                <a:schemeClr val="accent1"/>
              </a:solidFill>
            </a:rPr>
            <a:t>Identifies high risk carriers using BASIC Scores </a:t>
          </a:r>
        </a:p>
      </dgm:t>
    </dgm:pt>
    <dgm:pt modelId="{7D9DDAEF-C383-479A-B857-AD1FF335CBAA}" type="parTrans" cxnId="{8BCC2AD4-050E-46AC-926E-E472BB9ACAE2}">
      <dgm:prSet/>
      <dgm:spPr/>
      <dgm:t>
        <a:bodyPr/>
        <a:lstStyle/>
        <a:p>
          <a:endParaRPr lang="en-US"/>
        </a:p>
      </dgm:t>
    </dgm:pt>
    <dgm:pt modelId="{D327774B-3C0D-446B-A54B-F5CA456AA8EA}" type="sibTrans" cxnId="{8BCC2AD4-050E-46AC-926E-E472BB9ACAE2}">
      <dgm:prSet/>
      <dgm:spPr/>
      <dgm:t>
        <a:bodyPr/>
        <a:lstStyle/>
        <a:p>
          <a:endParaRPr lang="en-US"/>
        </a:p>
      </dgm:t>
    </dgm:pt>
    <dgm:pt modelId="{678DB7C6-0807-4723-8FB4-2D605CC0F55A}">
      <dgm:prSet/>
      <dgm:spPr/>
      <dgm:t>
        <a:bodyPr/>
        <a:lstStyle/>
        <a:p>
          <a:pPr rtl="0"/>
          <a:r>
            <a:rPr lang="en-US" dirty="0"/>
            <a:t>Company Info</a:t>
          </a:r>
        </a:p>
      </dgm:t>
    </dgm:pt>
    <dgm:pt modelId="{023A7DB6-DCD9-4C30-AC5B-1A32E25CBAC7}" type="sibTrans" cxnId="{06B58BDC-AB86-43B9-97CB-730897E5C786}">
      <dgm:prSet/>
      <dgm:spPr/>
      <dgm:t>
        <a:bodyPr/>
        <a:lstStyle/>
        <a:p>
          <a:endParaRPr lang="en-US"/>
        </a:p>
      </dgm:t>
    </dgm:pt>
    <dgm:pt modelId="{B17156D1-411D-41D6-9526-199D55D00E11}" type="parTrans" cxnId="{06B58BDC-AB86-43B9-97CB-730897E5C786}">
      <dgm:prSet/>
      <dgm:spPr/>
      <dgm:t>
        <a:bodyPr/>
        <a:lstStyle/>
        <a:p>
          <a:endParaRPr lang="en-US"/>
        </a:p>
      </dgm:t>
    </dgm:pt>
    <dgm:pt modelId="{F200EF1C-15EB-4B53-A48C-9D15998F9F94}" type="pres">
      <dgm:prSet presAssocID="{15828B30-F933-4291-A21C-582083DE74DB}" presName="Name0" presStyleCnt="0">
        <dgm:presLayoutVars>
          <dgm:dir/>
          <dgm:animLvl val="lvl"/>
          <dgm:resizeHandles val="exact"/>
        </dgm:presLayoutVars>
      </dgm:prSet>
      <dgm:spPr/>
    </dgm:pt>
    <dgm:pt modelId="{4F08081E-716D-45AC-9CCE-5C82D6EB6928}" type="pres">
      <dgm:prSet presAssocID="{678DB7C6-0807-4723-8FB4-2D605CC0F55A}" presName="composite" presStyleCnt="0"/>
      <dgm:spPr/>
    </dgm:pt>
    <dgm:pt modelId="{178CFD3D-516C-4917-AA32-03937D9FE147}" type="pres">
      <dgm:prSet presAssocID="{678DB7C6-0807-4723-8FB4-2D605CC0F55A}" presName="parTx" presStyleLbl="alignNode1" presStyleIdx="0" presStyleCnt="4">
        <dgm:presLayoutVars>
          <dgm:chMax val="0"/>
          <dgm:chPref val="0"/>
        </dgm:presLayoutVars>
      </dgm:prSet>
      <dgm:spPr/>
    </dgm:pt>
    <dgm:pt modelId="{F6BEB400-35D9-4C8E-96D3-3E25F0E54841}" type="pres">
      <dgm:prSet presAssocID="{678DB7C6-0807-4723-8FB4-2D605CC0F55A}" presName="desTx" presStyleLbl="alignAccFollowNode1" presStyleIdx="0" presStyleCnt="4">
        <dgm:presLayoutVars/>
      </dgm:prSet>
      <dgm:spPr/>
    </dgm:pt>
    <dgm:pt modelId="{E0179F5A-EA5C-47E5-830F-47CEA8F99F0C}" type="pres">
      <dgm:prSet presAssocID="{023A7DB6-DCD9-4C30-AC5B-1A32E25CBAC7}" presName="space" presStyleCnt="0"/>
      <dgm:spPr/>
    </dgm:pt>
    <dgm:pt modelId="{C7ED9DA7-76F9-460D-9046-847FBCB5841E}" type="pres">
      <dgm:prSet presAssocID="{9214A0FD-FFBA-446C-8E67-30009E9F7E23}" presName="composite" presStyleCnt="0"/>
      <dgm:spPr/>
    </dgm:pt>
    <dgm:pt modelId="{60BA1C41-380A-4F20-9A5F-41E40DC27319}" type="pres">
      <dgm:prSet presAssocID="{9214A0FD-FFBA-446C-8E67-30009E9F7E23}" presName="parTx" presStyleLbl="alignNode1" presStyleIdx="1" presStyleCnt="4">
        <dgm:presLayoutVars>
          <dgm:chMax val="0"/>
          <dgm:chPref val="0"/>
        </dgm:presLayoutVars>
      </dgm:prSet>
      <dgm:spPr/>
    </dgm:pt>
    <dgm:pt modelId="{D1EC4F93-B675-4E8A-8F8C-1CDA88A41C9C}" type="pres">
      <dgm:prSet presAssocID="{9214A0FD-FFBA-446C-8E67-30009E9F7E23}" presName="desTx" presStyleLbl="alignAccFollowNode1" presStyleIdx="1" presStyleCnt="4">
        <dgm:presLayoutVars/>
      </dgm:prSet>
      <dgm:spPr/>
    </dgm:pt>
    <dgm:pt modelId="{B7626840-3299-48B8-8ADB-B1F9C91361A6}" type="pres">
      <dgm:prSet presAssocID="{17891886-531D-4C8C-9893-95434403487F}" presName="space" presStyleCnt="0"/>
      <dgm:spPr/>
    </dgm:pt>
    <dgm:pt modelId="{40D1779E-A605-456E-91C9-4144B412E346}" type="pres">
      <dgm:prSet presAssocID="{0B044A22-694C-4F3C-A306-3D1483FA77EB}" presName="composite" presStyleCnt="0"/>
      <dgm:spPr/>
    </dgm:pt>
    <dgm:pt modelId="{F4307C7C-74EF-4C3D-96E9-DF39CB8436DF}" type="pres">
      <dgm:prSet presAssocID="{0B044A22-694C-4F3C-A306-3D1483FA77EB}" presName="parTx" presStyleLbl="alignNode1" presStyleIdx="2" presStyleCnt="4">
        <dgm:presLayoutVars>
          <dgm:chMax val="0"/>
          <dgm:chPref val="0"/>
        </dgm:presLayoutVars>
      </dgm:prSet>
      <dgm:spPr/>
    </dgm:pt>
    <dgm:pt modelId="{2067596D-1288-4FF6-8DB2-09371C8E0E84}" type="pres">
      <dgm:prSet presAssocID="{0B044A22-694C-4F3C-A306-3D1483FA77EB}" presName="desTx" presStyleLbl="alignAccFollowNode1" presStyleIdx="2" presStyleCnt="4">
        <dgm:presLayoutVars/>
      </dgm:prSet>
      <dgm:spPr/>
    </dgm:pt>
    <dgm:pt modelId="{EBD56C45-13D1-4D52-89DA-492B5E40D026}" type="pres">
      <dgm:prSet presAssocID="{DA54D465-5B72-4A88-975B-AAE9BA7B8CDD}" presName="space" presStyleCnt="0"/>
      <dgm:spPr/>
    </dgm:pt>
    <dgm:pt modelId="{61B2E817-E798-403A-9BC7-7B8DA4C446A5}" type="pres">
      <dgm:prSet presAssocID="{5335E2F8-0733-4B2D-9F74-89240E979BE0}" presName="composite" presStyleCnt="0"/>
      <dgm:spPr/>
    </dgm:pt>
    <dgm:pt modelId="{07BABF3B-0F79-47E1-A203-AB9ECFC4001D}" type="pres">
      <dgm:prSet presAssocID="{5335E2F8-0733-4B2D-9F74-89240E979BE0}" presName="parTx" presStyleLbl="alignNode1" presStyleIdx="3" presStyleCnt="4">
        <dgm:presLayoutVars>
          <dgm:chMax val="0"/>
          <dgm:chPref val="0"/>
        </dgm:presLayoutVars>
      </dgm:prSet>
      <dgm:spPr/>
    </dgm:pt>
    <dgm:pt modelId="{DD4DB0DB-D096-468A-8008-BBD7EFE2B289}" type="pres">
      <dgm:prSet presAssocID="{5335E2F8-0733-4B2D-9F74-89240E979BE0}" presName="desTx" presStyleLbl="alignAccFollowNode1" presStyleIdx="3" presStyleCnt="4">
        <dgm:presLayoutVars/>
      </dgm:prSet>
      <dgm:spPr/>
    </dgm:pt>
  </dgm:ptLst>
  <dgm:cxnLst>
    <dgm:cxn modelId="{884A8805-E4D3-4C78-87CB-C7BD377F8399}" type="presOf" srcId="{0B044A22-694C-4F3C-A306-3D1483FA77EB}" destId="{F4307C7C-74EF-4C3D-96E9-DF39CB8436DF}" srcOrd="0" destOrd="0" presId="urn:microsoft.com/office/officeart/2016/7/layout/ChevronBlockProcess"/>
    <dgm:cxn modelId="{FB23870A-1D39-4019-B98D-3AEE0D1F422A}" srcId="{678DB7C6-0807-4723-8FB4-2D605CC0F55A}" destId="{AB8D18A9-8716-4BCD-A0AB-13B6D3565B35}" srcOrd="2" destOrd="0" parTransId="{E7878E84-80CE-4907-BB63-914F1D51CCD5}" sibTransId="{48CA255E-EE9E-4799-8594-4E8679237B48}"/>
    <dgm:cxn modelId="{CD94260C-BEA9-4048-BF94-76C5B2045A15}" srcId="{9214A0FD-FFBA-446C-8E67-30009E9F7E23}" destId="{D5AF5C0E-BF77-4622-A508-47530267B7BC}" srcOrd="2" destOrd="0" parTransId="{F743E9BB-1286-45F1-A515-A868E189AC02}" sibTransId="{B73518CB-4FEE-4131-9C0A-5482744C8015}"/>
    <dgm:cxn modelId="{7DC1470E-2754-4674-94AB-6EB971687B0F}" srcId="{15828B30-F933-4291-A21C-582083DE74DB}" destId="{0B044A22-694C-4F3C-A306-3D1483FA77EB}" srcOrd="2" destOrd="0" parTransId="{139460D4-6AAD-4DB3-9581-52B756465058}" sibTransId="{DA54D465-5B72-4A88-975B-AAE9BA7B8CDD}"/>
    <dgm:cxn modelId="{C597D713-B7C9-4F1D-A9AC-A24C69AB8669}" type="presOf" srcId="{27E5F4C2-DF3C-48C9-B8BC-480F70AC7517}" destId="{DD4DB0DB-D096-468A-8008-BBD7EFE2B289}" srcOrd="0" destOrd="0" presId="urn:microsoft.com/office/officeart/2016/7/layout/ChevronBlockProcess"/>
    <dgm:cxn modelId="{9AB4BD1F-BC52-4BFA-ADDB-841CB34F8B26}" srcId="{9214A0FD-FFBA-446C-8E67-30009E9F7E23}" destId="{F6976608-C33C-471E-A577-8EF8BE65F1E9}" srcOrd="0" destOrd="0" parTransId="{7FC6E949-7DAE-4AB1-B7AC-766F879063C1}" sibTransId="{69BAD1FA-0363-498C-BFE3-7C8BD3310497}"/>
    <dgm:cxn modelId="{E816A326-039F-41DA-ABAB-9CF312882854}" srcId="{678DB7C6-0807-4723-8FB4-2D605CC0F55A}" destId="{67024C82-E6BF-4936-8414-E6563BBCAFA5}" srcOrd="1" destOrd="0" parTransId="{DE8AB61D-3B3E-45FA-A79C-11F232438BE7}" sibTransId="{2A90D785-015C-4899-A4BF-116A027DE252}"/>
    <dgm:cxn modelId="{276FC12B-3107-4FCA-886F-75FCE3772EE8}" srcId="{9214A0FD-FFBA-446C-8E67-30009E9F7E23}" destId="{C48C0368-D2E7-4C34-88E2-80E1FEB8D8C6}" srcOrd="1" destOrd="0" parTransId="{9DD7641F-EA18-4703-BBD5-525D9B107166}" sibTransId="{3EE65535-312E-405E-9421-2D4F764DCB96}"/>
    <dgm:cxn modelId="{2616B62C-65B0-4428-AD38-4E3E5ACFC1DB}" srcId="{678DB7C6-0807-4723-8FB4-2D605CC0F55A}" destId="{EA088C05-6ED8-4654-98CA-F69BF16DD341}" srcOrd="0" destOrd="0" parTransId="{800E1F2F-5B4F-433E-9ADC-C407367A9227}" sibTransId="{E6887AD2-1047-4E23-AAF0-456C1EB9DB1E}"/>
    <dgm:cxn modelId="{673E063D-0920-4DD9-9738-508C2066AAE0}" type="presOf" srcId="{15828B30-F933-4291-A21C-582083DE74DB}" destId="{F200EF1C-15EB-4B53-A48C-9D15998F9F94}" srcOrd="0" destOrd="0" presId="urn:microsoft.com/office/officeart/2016/7/layout/ChevronBlockProcess"/>
    <dgm:cxn modelId="{2AED9368-E1D9-403F-9C76-CBB129992C9D}" srcId="{0B044A22-694C-4F3C-A306-3D1483FA77EB}" destId="{AA6F46D9-3360-44E9-90AA-F2F10E0C275C}" srcOrd="0" destOrd="0" parTransId="{43917E73-E585-4E2F-821A-194A389933AC}" sibTransId="{1D0369EF-051D-4CFA-B8D1-B6BC358E802B}"/>
    <dgm:cxn modelId="{4C433A6C-7773-47EF-A963-836B844AD899}" type="presOf" srcId="{AA6F46D9-3360-44E9-90AA-F2F10E0C275C}" destId="{2067596D-1288-4FF6-8DB2-09371C8E0E84}" srcOrd="0" destOrd="0" presId="urn:microsoft.com/office/officeart/2016/7/layout/ChevronBlockProcess"/>
    <dgm:cxn modelId="{03A3E16C-A3DE-4AE8-8582-E1D95EF3FF49}" type="presOf" srcId="{EA088C05-6ED8-4654-98CA-F69BF16DD341}" destId="{F6BEB400-35D9-4C8E-96D3-3E25F0E54841}" srcOrd="0" destOrd="0" presId="urn:microsoft.com/office/officeart/2016/7/layout/ChevronBlockProcess"/>
    <dgm:cxn modelId="{9D028377-A26D-4B2D-B192-B4A5C543C802}" type="presOf" srcId="{678DB7C6-0807-4723-8FB4-2D605CC0F55A}" destId="{178CFD3D-516C-4917-AA32-03937D9FE147}" srcOrd="0" destOrd="0" presId="urn:microsoft.com/office/officeart/2016/7/layout/ChevronBlockProcess"/>
    <dgm:cxn modelId="{AFF1357E-5BD0-429C-B730-B013CE94BF7B}" type="presOf" srcId="{F6976608-C33C-471E-A577-8EF8BE65F1E9}" destId="{D1EC4F93-B675-4E8A-8F8C-1CDA88A41C9C}" srcOrd="0" destOrd="0" presId="urn:microsoft.com/office/officeart/2016/7/layout/ChevronBlockProcess"/>
    <dgm:cxn modelId="{B0A41E86-9639-4965-A4EA-00ACD6ABFAED}" type="presOf" srcId="{9214A0FD-FFBA-446C-8E67-30009E9F7E23}" destId="{60BA1C41-380A-4F20-9A5F-41E40DC27319}" srcOrd="0" destOrd="0" presId="urn:microsoft.com/office/officeart/2016/7/layout/ChevronBlockProcess"/>
    <dgm:cxn modelId="{BC772C91-1F0B-4CE2-A53F-5A207A35F1D3}" type="presOf" srcId="{5335E2F8-0733-4B2D-9F74-89240E979BE0}" destId="{07BABF3B-0F79-47E1-A203-AB9ECFC4001D}" srcOrd="0" destOrd="0" presId="urn:microsoft.com/office/officeart/2016/7/layout/ChevronBlockProcess"/>
    <dgm:cxn modelId="{42B4129C-7946-46CB-8793-9356B9DF87AF}" type="presOf" srcId="{D5AF5C0E-BF77-4622-A508-47530267B7BC}" destId="{D1EC4F93-B675-4E8A-8F8C-1CDA88A41C9C}" srcOrd="0" destOrd="2" presId="urn:microsoft.com/office/officeart/2016/7/layout/ChevronBlockProcess"/>
    <dgm:cxn modelId="{DDC764AA-FA5D-44BD-B9D2-CB6CA7D60F43}" type="presOf" srcId="{C48C0368-D2E7-4C34-88E2-80E1FEB8D8C6}" destId="{D1EC4F93-B675-4E8A-8F8C-1CDA88A41C9C}" srcOrd="0" destOrd="1" presId="urn:microsoft.com/office/officeart/2016/7/layout/ChevronBlockProcess"/>
    <dgm:cxn modelId="{D4F7A1AA-7B34-4E6D-8D1A-2D8BF631B3F9}" srcId="{15828B30-F933-4291-A21C-582083DE74DB}" destId="{5335E2F8-0733-4B2D-9F74-89240E979BE0}" srcOrd="3" destOrd="0" parTransId="{A1C7F4A3-FEFD-4E15-B35F-B6C2B7098F8F}" sibTransId="{03EAA531-6A46-4933-8DBB-F2B2D27DA2CA}"/>
    <dgm:cxn modelId="{1B73DDC9-D8B3-44E3-85D6-798A8C4EED94}" srcId="{15828B30-F933-4291-A21C-582083DE74DB}" destId="{9214A0FD-FFBA-446C-8E67-30009E9F7E23}" srcOrd="1" destOrd="0" parTransId="{3B90E883-D261-457E-B939-41521FB64C58}" sibTransId="{17891886-531D-4C8C-9893-95434403487F}"/>
    <dgm:cxn modelId="{8BCC2AD4-050E-46AC-926E-E472BB9ACAE2}" srcId="{5335E2F8-0733-4B2D-9F74-89240E979BE0}" destId="{27E5F4C2-DF3C-48C9-B8BC-480F70AC7517}" srcOrd="0" destOrd="0" parTransId="{7D9DDAEF-C383-479A-B857-AD1FF335CBAA}" sibTransId="{D327774B-3C0D-446B-A54B-F5CA456AA8EA}"/>
    <dgm:cxn modelId="{06B58BDC-AB86-43B9-97CB-730897E5C786}" srcId="{15828B30-F933-4291-A21C-582083DE74DB}" destId="{678DB7C6-0807-4723-8FB4-2D605CC0F55A}" srcOrd="0" destOrd="0" parTransId="{B17156D1-411D-41D6-9526-199D55D00E11}" sibTransId="{023A7DB6-DCD9-4C30-AC5B-1A32E25CBAC7}"/>
    <dgm:cxn modelId="{4F65FCDC-730E-40A3-A16A-8696A87B3023}" type="presOf" srcId="{AB8D18A9-8716-4BCD-A0AB-13B6D3565B35}" destId="{F6BEB400-35D9-4C8E-96D3-3E25F0E54841}" srcOrd="0" destOrd="2" presId="urn:microsoft.com/office/officeart/2016/7/layout/ChevronBlockProcess"/>
    <dgm:cxn modelId="{15F61FE3-3862-43DD-8AD9-3439F12BCA80}" type="presOf" srcId="{67024C82-E6BF-4936-8414-E6563BBCAFA5}" destId="{F6BEB400-35D9-4C8E-96D3-3E25F0E54841}" srcOrd="0" destOrd="1" presId="urn:microsoft.com/office/officeart/2016/7/layout/ChevronBlockProcess"/>
    <dgm:cxn modelId="{4F358DA3-F313-40D0-B6E5-8D39505D0DD6}" type="presParOf" srcId="{F200EF1C-15EB-4B53-A48C-9D15998F9F94}" destId="{4F08081E-716D-45AC-9CCE-5C82D6EB6928}" srcOrd="0" destOrd="0" presId="urn:microsoft.com/office/officeart/2016/7/layout/ChevronBlockProcess"/>
    <dgm:cxn modelId="{FBD5D3DA-97BC-416C-B27E-169758DD67EE}" type="presParOf" srcId="{4F08081E-716D-45AC-9CCE-5C82D6EB6928}" destId="{178CFD3D-516C-4917-AA32-03937D9FE147}" srcOrd="0" destOrd="0" presId="urn:microsoft.com/office/officeart/2016/7/layout/ChevronBlockProcess"/>
    <dgm:cxn modelId="{07E48244-D599-428C-B9CA-7D37909FF279}" type="presParOf" srcId="{4F08081E-716D-45AC-9CCE-5C82D6EB6928}" destId="{F6BEB400-35D9-4C8E-96D3-3E25F0E54841}" srcOrd="1" destOrd="0" presId="urn:microsoft.com/office/officeart/2016/7/layout/ChevronBlockProcess"/>
    <dgm:cxn modelId="{7BB33125-A0FC-49E1-911D-B626F8518E43}" type="presParOf" srcId="{F200EF1C-15EB-4B53-A48C-9D15998F9F94}" destId="{E0179F5A-EA5C-47E5-830F-47CEA8F99F0C}" srcOrd="1" destOrd="0" presId="urn:microsoft.com/office/officeart/2016/7/layout/ChevronBlockProcess"/>
    <dgm:cxn modelId="{51FA6F77-E600-46C1-A935-F5435E94D535}" type="presParOf" srcId="{F200EF1C-15EB-4B53-A48C-9D15998F9F94}" destId="{C7ED9DA7-76F9-460D-9046-847FBCB5841E}" srcOrd="2" destOrd="0" presId="urn:microsoft.com/office/officeart/2016/7/layout/ChevronBlockProcess"/>
    <dgm:cxn modelId="{08454E94-7CD2-499E-A195-59E83C486A90}" type="presParOf" srcId="{C7ED9DA7-76F9-460D-9046-847FBCB5841E}" destId="{60BA1C41-380A-4F20-9A5F-41E40DC27319}" srcOrd="0" destOrd="0" presId="urn:microsoft.com/office/officeart/2016/7/layout/ChevronBlockProcess"/>
    <dgm:cxn modelId="{6602BF00-8494-4F7E-AFE4-C3D2578C20FA}" type="presParOf" srcId="{C7ED9DA7-76F9-460D-9046-847FBCB5841E}" destId="{D1EC4F93-B675-4E8A-8F8C-1CDA88A41C9C}" srcOrd="1" destOrd="0" presId="urn:microsoft.com/office/officeart/2016/7/layout/ChevronBlockProcess"/>
    <dgm:cxn modelId="{38E98A11-A27C-44B5-83B9-E5E3C352E932}" type="presParOf" srcId="{F200EF1C-15EB-4B53-A48C-9D15998F9F94}" destId="{B7626840-3299-48B8-8ADB-B1F9C91361A6}" srcOrd="3" destOrd="0" presId="urn:microsoft.com/office/officeart/2016/7/layout/ChevronBlockProcess"/>
    <dgm:cxn modelId="{2BB2D80A-EFD2-43A0-B702-6BFACC507735}" type="presParOf" srcId="{F200EF1C-15EB-4B53-A48C-9D15998F9F94}" destId="{40D1779E-A605-456E-91C9-4144B412E346}" srcOrd="4" destOrd="0" presId="urn:microsoft.com/office/officeart/2016/7/layout/ChevronBlockProcess"/>
    <dgm:cxn modelId="{0450B149-2A83-4594-B873-7AF612373A0D}" type="presParOf" srcId="{40D1779E-A605-456E-91C9-4144B412E346}" destId="{F4307C7C-74EF-4C3D-96E9-DF39CB8436DF}" srcOrd="0" destOrd="0" presId="urn:microsoft.com/office/officeart/2016/7/layout/ChevronBlockProcess"/>
    <dgm:cxn modelId="{AEAE85A3-EEA8-4E52-81EA-9ECE52F54710}" type="presParOf" srcId="{40D1779E-A605-456E-91C9-4144B412E346}" destId="{2067596D-1288-4FF6-8DB2-09371C8E0E84}" srcOrd="1" destOrd="0" presId="urn:microsoft.com/office/officeart/2016/7/layout/ChevronBlockProcess"/>
    <dgm:cxn modelId="{7717395E-64C2-4CA3-8074-3E26427791A6}" type="presParOf" srcId="{F200EF1C-15EB-4B53-A48C-9D15998F9F94}" destId="{EBD56C45-13D1-4D52-89DA-492B5E40D026}" srcOrd="5" destOrd="0" presId="urn:microsoft.com/office/officeart/2016/7/layout/ChevronBlockProcess"/>
    <dgm:cxn modelId="{3A66D0C8-CAF7-4041-9414-C7ACC405809A}" type="presParOf" srcId="{F200EF1C-15EB-4B53-A48C-9D15998F9F94}" destId="{61B2E817-E798-403A-9BC7-7B8DA4C446A5}" srcOrd="6" destOrd="0" presId="urn:microsoft.com/office/officeart/2016/7/layout/ChevronBlockProcess"/>
    <dgm:cxn modelId="{207085D6-639B-438C-9193-FA392DC7715A}" type="presParOf" srcId="{61B2E817-E798-403A-9BC7-7B8DA4C446A5}" destId="{07BABF3B-0F79-47E1-A203-AB9ECFC4001D}" srcOrd="0" destOrd="0" presId="urn:microsoft.com/office/officeart/2016/7/layout/ChevronBlockProcess"/>
    <dgm:cxn modelId="{F4885245-20F2-44EE-905A-D932A7953577}" type="presParOf" srcId="{61B2E817-E798-403A-9BC7-7B8DA4C446A5}" destId="{DD4DB0DB-D096-468A-8008-BBD7EFE2B289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C7736F-73DF-4B78-ADD4-0E5FFCFE20D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5FC86C5-141B-4A83-B912-7C5C3449D866}">
      <dgm:prSet/>
      <dgm:spPr/>
      <dgm:t>
        <a:bodyPr/>
        <a:lstStyle/>
        <a:p>
          <a:pPr>
            <a:defRPr cap="all"/>
          </a:pPr>
          <a:r>
            <a:rPr lang="en-US" cap="none" dirty="0">
              <a:solidFill>
                <a:schemeClr val="tx2"/>
              </a:solidFill>
            </a:rPr>
            <a:t>Insurance Carriers</a:t>
          </a:r>
        </a:p>
      </dgm:t>
    </dgm:pt>
    <dgm:pt modelId="{7E23D45A-2D36-4915-973E-6D10B9B0A123}" type="parTrans" cxnId="{DF4188E3-4251-4844-A43C-A7311C057B94}">
      <dgm:prSet/>
      <dgm:spPr/>
      <dgm:t>
        <a:bodyPr/>
        <a:lstStyle/>
        <a:p>
          <a:endParaRPr lang="en-US"/>
        </a:p>
      </dgm:t>
    </dgm:pt>
    <dgm:pt modelId="{CC37D737-05F8-4ECC-8D94-2BEE90E573BF}" type="sibTrans" cxnId="{DF4188E3-4251-4844-A43C-A7311C057B94}">
      <dgm:prSet/>
      <dgm:spPr/>
      <dgm:t>
        <a:bodyPr/>
        <a:lstStyle/>
        <a:p>
          <a:endParaRPr lang="en-US"/>
        </a:p>
      </dgm:t>
    </dgm:pt>
    <dgm:pt modelId="{17A64D94-83CF-42A5-ABC0-6CFCA68D58DD}">
      <dgm:prSet/>
      <dgm:spPr/>
      <dgm:t>
        <a:bodyPr/>
        <a:lstStyle/>
        <a:p>
          <a:pPr>
            <a:defRPr cap="all"/>
          </a:pPr>
          <a:r>
            <a:rPr lang="en-US" cap="none" dirty="0">
              <a:solidFill>
                <a:schemeClr val="tx2"/>
              </a:solidFill>
            </a:rPr>
            <a:t>Insurance Agencies</a:t>
          </a:r>
        </a:p>
      </dgm:t>
    </dgm:pt>
    <dgm:pt modelId="{2AFF6F28-2E10-444B-BCE2-47F5BBD2D6F0}" type="parTrans" cxnId="{6513B94A-5060-4009-98D8-CC3466AE0CB5}">
      <dgm:prSet/>
      <dgm:spPr/>
      <dgm:t>
        <a:bodyPr/>
        <a:lstStyle/>
        <a:p>
          <a:endParaRPr lang="en-US"/>
        </a:p>
      </dgm:t>
    </dgm:pt>
    <dgm:pt modelId="{A95DD170-7DBC-4CDB-9547-DB56205A9AEA}" type="sibTrans" cxnId="{6513B94A-5060-4009-98D8-CC3466AE0CB5}">
      <dgm:prSet/>
      <dgm:spPr/>
      <dgm:t>
        <a:bodyPr/>
        <a:lstStyle/>
        <a:p>
          <a:endParaRPr lang="en-US"/>
        </a:p>
      </dgm:t>
    </dgm:pt>
    <dgm:pt modelId="{94D77CEF-6214-4057-8C23-DDBC729F6200}">
      <dgm:prSet/>
      <dgm:spPr/>
      <dgm:t>
        <a:bodyPr/>
        <a:lstStyle/>
        <a:p>
          <a:pPr>
            <a:defRPr cap="all"/>
          </a:pPr>
          <a:r>
            <a:rPr lang="en-US" cap="none" dirty="0">
              <a:solidFill>
                <a:schemeClr val="tx2"/>
              </a:solidFill>
            </a:rPr>
            <a:t>Freight Brokers/3PL</a:t>
          </a:r>
        </a:p>
      </dgm:t>
    </dgm:pt>
    <dgm:pt modelId="{4B73DB48-673A-4B46-98C4-DA5F5F4F4DBD}" type="parTrans" cxnId="{14407AD2-CD4D-4328-86A8-1A6E8C70D3EC}">
      <dgm:prSet/>
      <dgm:spPr/>
      <dgm:t>
        <a:bodyPr/>
        <a:lstStyle/>
        <a:p>
          <a:endParaRPr lang="en-US"/>
        </a:p>
      </dgm:t>
    </dgm:pt>
    <dgm:pt modelId="{341BD1C8-221E-4D1C-ADE3-BE57975FD215}" type="sibTrans" cxnId="{14407AD2-CD4D-4328-86A8-1A6E8C70D3EC}">
      <dgm:prSet/>
      <dgm:spPr/>
      <dgm:t>
        <a:bodyPr/>
        <a:lstStyle/>
        <a:p>
          <a:endParaRPr lang="en-US"/>
        </a:p>
      </dgm:t>
    </dgm:pt>
    <dgm:pt modelId="{1245414E-8D54-4B8E-B598-E58C934E1BDF}">
      <dgm:prSet/>
      <dgm:spPr/>
      <dgm:t>
        <a:bodyPr/>
        <a:lstStyle/>
        <a:p>
          <a:pPr>
            <a:defRPr cap="all"/>
          </a:pPr>
          <a:r>
            <a:rPr lang="en-US" cap="none" dirty="0">
              <a:solidFill>
                <a:schemeClr val="tx2"/>
              </a:solidFill>
            </a:rPr>
            <a:t>Factoring Companies</a:t>
          </a:r>
        </a:p>
      </dgm:t>
    </dgm:pt>
    <dgm:pt modelId="{CD309B38-5CE5-47D1-9213-3690ACDD67BA}" type="parTrans" cxnId="{A7A52615-C420-4587-898B-C193862CFDF5}">
      <dgm:prSet/>
      <dgm:spPr/>
      <dgm:t>
        <a:bodyPr/>
        <a:lstStyle/>
        <a:p>
          <a:endParaRPr lang="en-US"/>
        </a:p>
      </dgm:t>
    </dgm:pt>
    <dgm:pt modelId="{8A674A59-9AB8-4ACB-918D-6438A313EDC9}" type="sibTrans" cxnId="{A7A52615-C420-4587-898B-C193862CFDF5}">
      <dgm:prSet/>
      <dgm:spPr/>
      <dgm:t>
        <a:bodyPr/>
        <a:lstStyle/>
        <a:p>
          <a:endParaRPr lang="en-US"/>
        </a:p>
      </dgm:t>
    </dgm:pt>
    <dgm:pt modelId="{CB59294E-93D9-486E-9179-8820805ADCE8}" type="pres">
      <dgm:prSet presAssocID="{88C7736F-73DF-4B78-ADD4-0E5FFCFE20DA}" presName="root" presStyleCnt="0">
        <dgm:presLayoutVars>
          <dgm:dir/>
          <dgm:resizeHandles val="exact"/>
        </dgm:presLayoutVars>
      </dgm:prSet>
      <dgm:spPr/>
    </dgm:pt>
    <dgm:pt modelId="{8A1A3114-B2AD-4690-9C54-555FA647A1D8}" type="pres">
      <dgm:prSet presAssocID="{45FC86C5-141B-4A83-B912-7C5C3449D866}" presName="compNode" presStyleCnt="0"/>
      <dgm:spPr/>
    </dgm:pt>
    <dgm:pt modelId="{65447C72-7728-4CBE-8A4B-D4F23D56BDF1}" type="pres">
      <dgm:prSet presAssocID="{45FC86C5-141B-4A83-B912-7C5C3449D866}" presName="iconBgRect" presStyleLbl="bgShp" presStyleIdx="0" presStyleCnt="4"/>
      <dgm:spPr>
        <a:solidFill>
          <a:schemeClr val="tx1"/>
        </a:solidFill>
      </dgm:spPr>
    </dgm:pt>
    <dgm:pt modelId="{1D5D39B1-9171-4C9A-A3C6-5AF68226CED6}" type="pres">
      <dgm:prSet presAssocID="{45FC86C5-141B-4A83-B912-7C5C3449D866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FE917F40-FEAB-4EBA-AD4E-7CB84850F726}" type="pres">
      <dgm:prSet presAssocID="{45FC86C5-141B-4A83-B912-7C5C3449D866}" presName="spaceRect" presStyleCnt="0"/>
      <dgm:spPr/>
    </dgm:pt>
    <dgm:pt modelId="{66932CD5-74DB-4277-9455-189CADD8471B}" type="pres">
      <dgm:prSet presAssocID="{45FC86C5-141B-4A83-B912-7C5C3449D866}" presName="textRect" presStyleLbl="revTx" presStyleIdx="0" presStyleCnt="4">
        <dgm:presLayoutVars>
          <dgm:chMax val="1"/>
          <dgm:chPref val="1"/>
        </dgm:presLayoutVars>
      </dgm:prSet>
      <dgm:spPr/>
    </dgm:pt>
    <dgm:pt modelId="{385965C0-E526-43F3-BD42-5B78468817E9}" type="pres">
      <dgm:prSet presAssocID="{CC37D737-05F8-4ECC-8D94-2BEE90E573BF}" presName="sibTrans" presStyleCnt="0"/>
      <dgm:spPr/>
    </dgm:pt>
    <dgm:pt modelId="{5E2BE100-E6A5-4B18-9EA0-7672F7FBA4A4}" type="pres">
      <dgm:prSet presAssocID="{17A64D94-83CF-42A5-ABC0-6CFCA68D58DD}" presName="compNode" presStyleCnt="0"/>
      <dgm:spPr/>
    </dgm:pt>
    <dgm:pt modelId="{801293AF-BBE2-4F99-B92F-425102CC8A18}" type="pres">
      <dgm:prSet presAssocID="{17A64D94-83CF-42A5-ABC0-6CFCA68D58DD}" presName="iconBgRect" presStyleLbl="bgShp" presStyleIdx="1" presStyleCnt="4"/>
      <dgm:spPr>
        <a:solidFill>
          <a:schemeClr val="tx1"/>
        </a:solidFill>
      </dgm:spPr>
    </dgm:pt>
    <dgm:pt modelId="{92933D7C-D4EC-4EAA-97E8-34D7461FE86F}" type="pres">
      <dgm:prSet presAssocID="{17A64D94-83CF-42A5-ABC0-6CFCA68D58D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dern architecture outline"/>
        </a:ext>
      </dgm:extLst>
    </dgm:pt>
    <dgm:pt modelId="{FA396737-E361-4D48-8B15-45AED0D4804A}" type="pres">
      <dgm:prSet presAssocID="{17A64D94-83CF-42A5-ABC0-6CFCA68D58DD}" presName="spaceRect" presStyleCnt="0"/>
      <dgm:spPr/>
    </dgm:pt>
    <dgm:pt modelId="{4D2D1268-999F-411E-B81A-D87A881B1272}" type="pres">
      <dgm:prSet presAssocID="{17A64D94-83CF-42A5-ABC0-6CFCA68D58DD}" presName="textRect" presStyleLbl="revTx" presStyleIdx="1" presStyleCnt="4">
        <dgm:presLayoutVars>
          <dgm:chMax val="1"/>
          <dgm:chPref val="1"/>
        </dgm:presLayoutVars>
      </dgm:prSet>
      <dgm:spPr/>
    </dgm:pt>
    <dgm:pt modelId="{4B4C87F1-180B-4214-BA49-1A9B4E1F8CF2}" type="pres">
      <dgm:prSet presAssocID="{A95DD170-7DBC-4CDB-9547-DB56205A9AEA}" presName="sibTrans" presStyleCnt="0"/>
      <dgm:spPr/>
    </dgm:pt>
    <dgm:pt modelId="{1C94DD93-84C1-4164-B955-F3F2B98AFEA9}" type="pres">
      <dgm:prSet presAssocID="{94D77CEF-6214-4057-8C23-DDBC729F6200}" presName="compNode" presStyleCnt="0"/>
      <dgm:spPr/>
    </dgm:pt>
    <dgm:pt modelId="{D13F050B-149D-4EE5-AD78-BDAED3E9918D}" type="pres">
      <dgm:prSet presAssocID="{94D77CEF-6214-4057-8C23-DDBC729F6200}" presName="iconBgRect" presStyleLbl="bgShp" presStyleIdx="2" presStyleCnt="4"/>
      <dgm:spPr>
        <a:solidFill>
          <a:schemeClr val="tx1"/>
        </a:solidFill>
      </dgm:spPr>
    </dgm:pt>
    <dgm:pt modelId="{59F8335F-AA52-4481-9E97-BE8C0BDB6A68}" type="pres">
      <dgm:prSet presAssocID="{94D77CEF-6214-4057-8C23-DDBC729F620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43CF9793-67D9-4B7F-888B-28A85489C066}" type="pres">
      <dgm:prSet presAssocID="{94D77CEF-6214-4057-8C23-DDBC729F6200}" presName="spaceRect" presStyleCnt="0"/>
      <dgm:spPr/>
    </dgm:pt>
    <dgm:pt modelId="{F44939D7-FB9A-404D-B0E6-2B7674F8B044}" type="pres">
      <dgm:prSet presAssocID="{94D77CEF-6214-4057-8C23-DDBC729F6200}" presName="textRect" presStyleLbl="revTx" presStyleIdx="2" presStyleCnt="4">
        <dgm:presLayoutVars>
          <dgm:chMax val="1"/>
          <dgm:chPref val="1"/>
        </dgm:presLayoutVars>
      </dgm:prSet>
      <dgm:spPr/>
    </dgm:pt>
    <dgm:pt modelId="{E38725AC-530F-41C1-898B-6FE4D7DCEE61}" type="pres">
      <dgm:prSet presAssocID="{341BD1C8-221E-4D1C-ADE3-BE57975FD215}" presName="sibTrans" presStyleCnt="0"/>
      <dgm:spPr/>
    </dgm:pt>
    <dgm:pt modelId="{8AD7B712-A595-4136-80D5-6A04BA016DEC}" type="pres">
      <dgm:prSet presAssocID="{1245414E-8D54-4B8E-B598-E58C934E1BDF}" presName="compNode" presStyleCnt="0"/>
      <dgm:spPr/>
    </dgm:pt>
    <dgm:pt modelId="{C84B0EDA-9E68-4BA0-B6A6-09910ABC73CF}" type="pres">
      <dgm:prSet presAssocID="{1245414E-8D54-4B8E-B598-E58C934E1BDF}" presName="iconBgRect" presStyleLbl="bgShp" presStyleIdx="3" presStyleCnt="4"/>
      <dgm:spPr>
        <a:solidFill>
          <a:schemeClr val="tx1"/>
        </a:solidFill>
      </dgm:spPr>
    </dgm:pt>
    <dgm:pt modelId="{6C22F7AF-ECDA-464C-B474-C8308E9F84F4}" type="pres">
      <dgm:prSet presAssocID="{1245414E-8D54-4B8E-B598-E58C934E1BD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B7D6FA2C-E92A-49CD-9DDB-5C66FF73A79D}" type="pres">
      <dgm:prSet presAssocID="{1245414E-8D54-4B8E-B598-E58C934E1BDF}" presName="spaceRect" presStyleCnt="0"/>
      <dgm:spPr/>
    </dgm:pt>
    <dgm:pt modelId="{36E97EF4-DCCB-4C87-AD95-D8752A4A0BE7}" type="pres">
      <dgm:prSet presAssocID="{1245414E-8D54-4B8E-B598-E58C934E1BD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7A52615-C420-4587-898B-C193862CFDF5}" srcId="{88C7736F-73DF-4B78-ADD4-0E5FFCFE20DA}" destId="{1245414E-8D54-4B8E-B598-E58C934E1BDF}" srcOrd="3" destOrd="0" parTransId="{CD309B38-5CE5-47D1-9213-3690ACDD67BA}" sibTransId="{8A674A59-9AB8-4ACB-918D-6438A313EDC9}"/>
    <dgm:cxn modelId="{B4CA4A46-AF23-48EE-8ECE-7DABD6AE9F16}" type="presOf" srcId="{88C7736F-73DF-4B78-ADD4-0E5FFCFE20DA}" destId="{CB59294E-93D9-486E-9179-8820805ADCE8}" srcOrd="0" destOrd="0" presId="urn:microsoft.com/office/officeart/2018/5/layout/IconCircleLabelList"/>
    <dgm:cxn modelId="{6513B94A-5060-4009-98D8-CC3466AE0CB5}" srcId="{88C7736F-73DF-4B78-ADD4-0E5FFCFE20DA}" destId="{17A64D94-83CF-42A5-ABC0-6CFCA68D58DD}" srcOrd="1" destOrd="0" parTransId="{2AFF6F28-2E10-444B-BCE2-47F5BBD2D6F0}" sibTransId="{A95DD170-7DBC-4CDB-9547-DB56205A9AEA}"/>
    <dgm:cxn modelId="{7E9E1681-D867-43CE-BE55-F8F5DE7BB11F}" type="presOf" srcId="{17A64D94-83CF-42A5-ABC0-6CFCA68D58DD}" destId="{4D2D1268-999F-411E-B81A-D87A881B1272}" srcOrd="0" destOrd="0" presId="urn:microsoft.com/office/officeart/2018/5/layout/IconCircleLabelList"/>
    <dgm:cxn modelId="{07C8F69A-15B4-416F-81B4-AABED2FE6D31}" type="presOf" srcId="{94D77CEF-6214-4057-8C23-DDBC729F6200}" destId="{F44939D7-FB9A-404D-B0E6-2B7674F8B044}" srcOrd="0" destOrd="0" presId="urn:microsoft.com/office/officeart/2018/5/layout/IconCircleLabelList"/>
    <dgm:cxn modelId="{60E7BAB6-AF79-451D-9F35-D9896809C973}" type="presOf" srcId="{1245414E-8D54-4B8E-B598-E58C934E1BDF}" destId="{36E97EF4-DCCB-4C87-AD95-D8752A4A0BE7}" srcOrd="0" destOrd="0" presId="urn:microsoft.com/office/officeart/2018/5/layout/IconCircleLabelList"/>
    <dgm:cxn modelId="{14407AD2-CD4D-4328-86A8-1A6E8C70D3EC}" srcId="{88C7736F-73DF-4B78-ADD4-0E5FFCFE20DA}" destId="{94D77CEF-6214-4057-8C23-DDBC729F6200}" srcOrd="2" destOrd="0" parTransId="{4B73DB48-673A-4B46-98C4-DA5F5F4F4DBD}" sibTransId="{341BD1C8-221E-4D1C-ADE3-BE57975FD215}"/>
    <dgm:cxn modelId="{DF4188E3-4251-4844-A43C-A7311C057B94}" srcId="{88C7736F-73DF-4B78-ADD4-0E5FFCFE20DA}" destId="{45FC86C5-141B-4A83-B912-7C5C3449D866}" srcOrd="0" destOrd="0" parTransId="{7E23D45A-2D36-4915-973E-6D10B9B0A123}" sibTransId="{CC37D737-05F8-4ECC-8D94-2BEE90E573BF}"/>
    <dgm:cxn modelId="{E48DFFEA-310E-4213-BB26-7F70FBB382D0}" type="presOf" srcId="{45FC86C5-141B-4A83-B912-7C5C3449D866}" destId="{66932CD5-74DB-4277-9455-189CADD8471B}" srcOrd="0" destOrd="0" presId="urn:microsoft.com/office/officeart/2018/5/layout/IconCircleLabelList"/>
    <dgm:cxn modelId="{62751620-D745-4F43-8AEE-0512424ED82E}" type="presParOf" srcId="{CB59294E-93D9-486E-9179-8820805ADCE8}" destId="{8A1A3114-B2AD-4690-9C54-555FA647A1D8}" srcOrd="0" destOrd="0" presId="urn:microsoft.com/office/officeart/2018/5/layout/IconCircleLabelList"/>
    <dgm:cxn modelId="{8A8D78E7-DF2D-496C-BDB1-E788EA43F953}" type="presParOf" srcId="{8A1A3114-B2AD-4690-9C54-555FA647A1D8}" destId="{65447C72-7728-4CBE-8A4B-D4F23D56BDF1}" srcOrd="0" destOrd="0" presId="urn:microsoft.com/office/officeart/2018/5/layout/IconCircleLabelList"/>
    <dgm:cxn modelId="{494B89EC-4037-448F-B7C3-6A5221AA7164}" type="presParOf" srcId="{8A1A3114-B2AD-4690-9C54-555FA647A1D8}" destId="{1D5D39B1-9171-4C9A-A3C6-5AF68226CED6}" srcOrd="1" destOrd="0" presId="urn:microsoft.com/office/officeart/2018/5/layout/IconCircleLabelList"/>
    <dgm:cxn modelId="{4132C1A6-2B46-4979-ADD0-18B6A3728372}" type="presParOf" srcId="{8A1A3114-B2AD-4690-9C54-555FA647A1D8}" destId="{FE917F40-FEAB-4EBA-AD4E-7CB84850F726}" srcOrd="2" destOrd="0" presId="urn:microsoft.com/office/officeart/2018/5/layout/IconCircleLabelList"/>
    <dgm:cxn modelId="{5A84038E-385D-4984-A52A-8FD46B12A081}" type="presParOf" srcId="{8A1A3114-B2AD-4690-9C54-555FA647A1D8}" destId="{66932CD5-74DB-4277-9455-189CADD8471B}" srcOrd="3" destOrd="0" presId="urn:microsoft.com/office/officeart/2018/5/layout/IconCircleLabelList"/>
    <dgm:cxn modelId="{44C29E55-7F0D-4B6E-AF24-D7A894136C9E}" type="presParOf" srcId="{CB59294E-93D9-486E-9179-8820805ADCE8}" destId="{385965C0-E526-43F3-BD42-5B78468817E9}" srcOrd="1" destOrd="0" presId="urn:microsoft.com/office/officeart/2018/5/layout/IconCircleLabelList"/>
    <dgm:cxn modelId="{FB2DEA55-A97D-4CE7-861E-BC1EFC677262}" type="presParOf" srcId="{CB59294E-93D9-486E-9179-8820805ADCE8}" destId="{5E2BE100-E6A5-4B18-9EA0-7672F7FBA4A4}" srcOrd="2" destOrd="0" presId="urn:microsoft.com/office/officeart/2018/5/layout/IconCircleLabelList"/>
    <dgm:cxn modelId="{17A3A009-ED81-4EBE-BD34-CAB121302733}" type="presParOf" srcId="{5E2BE100-E6A5-4B18-9EA0-7672F7FBA4A4}" destId="{801293AF-BBE2-4F99-B92F-425102CC8A18}" srcOrd="0" destOrd="0" presId="urn:microsoft.com/office/officeart/2018/5/layout/IconCircleLabelList"/>
    <dgm:cxn modelId="{6A2328A9-B989-4569-B51C-DB15B932C8FD}" type="presParOf" srcId="{5E2BE100-E6A5-4B18-9EA0-7672F7FBA4A4}" destId="{92933D7C-D4EC-4EAA-97E8-34D7461FE86F}" srcOrd="1" destOrd="0" presId="urn:microsoft.com/office/officeart/2018/5/layout/IconCircleLabelList"/>
    <dgm:cxn modelId="{D9E36A82-071C-454A-A94F-BE0B84E6B266}" type="presParOf" srcId="{5E2BE100-E6A5-4B18-9EA0-7672F7FBA4A4}" destId="{FA396737-E361-4D48-8B15-45AED0D4804A}" srcOrd="2" destOrd="0" presId="urn:microsoft.com/office/officeart/2018/5/layout/IconCircleLabelList"/>
    <dgm:cxn modelId="{C1E22907-E4BC-4DCC-88C8-3327DD13C952}" type="presParOf" srcId="{5E2BE100-E6A5-4B18-9EA0-7672F7FBA4A4}" destId="{4D2D1268-999F-411E-B81A-D87A881B1272}" srcOrd="3" destOrd="0" presId="urn:microsoft.com/office/officeart/2018/5/layout/IconCircleLabelList"/>
    <dgm:cxn modelId="{8F0CA440-6539-4397-9AD7-552DBCC5B165}" type="presParOf" srcId="{CB59294E-93D9-486E-9179-8820805ADCE8}" destId="{4B4C87F1-180B-4214-BA49-1A9B4E1F8CF2}" srcOrd="3" destOrd="0" presId="urn:microsoft.com/office/officeart/2018/5/layout/IconCircleLabelList"/>
    <dgm:cxn modelId="{5B10D6FB-8B2B-41B2-B456-55B8E557FBAD}" type="presParOf" srcId="{CB59294E-93D9-486E-9179-8820805ADCE8}" destId="{1C94DD93-84C1-4164-B955-F3F2B98AFEA9}" srcOrd="4" destOrd="0" presId="urn:microsoft.com/office/officeart/2018/5/layout/IconCircleLabelList"/>
    <dgm:cxn modelId="{68CBD1B9-512A-499C-A3D0-165B62F82D2A}" type="presParOf" srcId="{1C94DD93-84C1-4164-B955-F3F2B98AFEA9}" destId="{D13F050B-149D-4EE5-AD78-BDAED3E9918D}" srcOrd="0" destOrd="0" presId="urn:microsoft.com/office/officeart/2018/5/layout/IconCircleLabelList"/>
    <dgm:cxn modelId="{E7AAF1B2-1B32-49D7-A6BB-677404652E71}" type="presParOf" srcId="{1C94DD93-84C1-4164-B955-F3F2B98AFEA9}" destId="{59F8335F-AA52-4481-9E97-BE8C0BDB6A68}" srcOrd="1" destOrd="0" presId="urn:microsoft.com/office/officeart/2018/5/layout/IconCircleLabelList"/>
    <dgm:cxn modelId="{54FC4DE0-1ABF-4CF1-A25F-886327193032}" type="presParOf" srcId="{1C94DD93-84C1-4164-B955-F3F2B98AFEA9}" destId="{43CF9793-67D9-4B7F-888B-28A85489C066}" srcOrd="2" destOrd="0" presId="urn:microsoft.com/office/officeart/2018/5/layout/IconCircleLabelList"/>
    <dgm:cxn modelId="{C9CB0BA6-A4BA-4D15-80E7-4846017CC1CE}" type="presParOf" srcId="{1C94DD93-84C1-4164-B955-F3F2B98AFEA9}" destId="{F44939D7-FB9A-404D-B0E6-2B7674F8B044}" srcOrd="3" destOrd="0" presId="urn:microsoft.com/office/officeart/2018/5/layout/IconCircleLabelList"/>
    <dgm:cxn modelId="{0DBD53BA-DBCA-4110-90EF-D5D20C29F866}" type="presParOf" srcId="{CB59294E-93D9-486E-9179-8820805ADCE8}" destId="{E38725AC-530F-41C1-898B-6FE4D7DCEE61}" srcOrd="5" destOrd="0" presId="urn:microsoft.com/office/officeart/2018/5/layout/IconCircleLabelList"/>
    <dgm:cxn modelId="{F18C19F1-8A6C-4FFB-A329-311B4F2321E3}" type="presParOf" srcId="{CB59294E-93D9-486E-9179-8820805ADCE8}" destId="{8AD7B712-A595-4136-80D5-6A04BA016DEC}" srcOrd="6" destOrd="0" presId="urn:microsoft.com/office/officeart/2018/5/layout/IconCircleLabelList"/>
    <dgm:cxn modelId="{7480AB94-7B61-46F3-95A3-162900260105}" type="presParOf" srcId="{8AD7B712-A595-4136-80D5-6A04BA016DEC}" destId="{C84B0EDA-9E68-4BA0-B6A6-09910ABC73CF}" srcOrd="0" destOrd="0" presId="urn:microsoft.com/office/officeart/2018/5/layout/IconCircleLabelList"/>
    <dgm:cxn modelId="{786E48A8-3C4D-47EE-AD46-937DBB3A0C36}" type="presParOf" srcId="{8AD7B712-A595-4136-80D5-6A04BA016DEC}" destId="{6C22F7AF-ECDA-464C-B474-C8308E9F84F4}" srcOrd="1" destOrd="0" presId="urn:microsoft.com/office/officeart/2018/5/layout/IconCircleLabelList"/>
    <dgm:cxn modelId="{FE5374FD-D737-432F-AED6-8F316177B90F}" type="presParOf" srcId="{8AD7B712-A595-4136-80D5-6A04BA016DEC}" destId="{B7D6FA2C-E92A-49CD-9DDB-5C66FF73A79D}" srcOrd="2" destOrd="0" presId="urn:microsoft.com/office/officeart/2018/5/layout/IconCircleLabelList"/>
    <dgm:cxn modelId="{351F5CFA-5468-4532-A974-CD72C52B07AF}" type="presParOf" srcId="{8AD7B712-A595-4136-80D5-6A04BA016DEC}" destId="{36E97EF4-DCCB-4C87-AD95-D8752A4A0BE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E6A86-8978-4F9E-B141-08AC3F3C0FE2}">
      <dsp:nvSpPr>
        <dsp:cNvPr id="0" name=""/>
        <dsp:cNvSpPr/>
      </dsp:nvSpPr>
      <dsp:spPr>
        <a:xfrm rot="16200000">
          <a:off x="1428750" y="-1428750"/>
          <a:ext cx="1981200" cy="4838700"/>
        </a:xfrm>
        <a:prstGeom prst="round1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Cutting edge, industry-leading products</a:t>
          </a:r>
        </a:p>
      </dsp:txBody>
      <dsp:txXfrm rot="5400000">
        <a:off x="-1" y="1"/>
        <a:ext cx="4838700" cy="1485900"/>
      </dsp:txXfrm>
    </dsp:sp>
    <dsp:sp modelId="{FBAEE306-2C51-4AAA-BE18-B218AACA630A}">
      <dsp:nvSpPr>
        <dsp:cNvPr id="0" name=""/>
        <dsp:cNvSpPr/>
      </dsp:nvSpPr>
      <dsp:spPr>
        <a:xfrm>
          <a:off x="4838700" y="0"/>
          <a:ext cx="4838700" cy="1981200"/>
        </a:xfrm>
        <a:prstGeom prst="round1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Tools for in-depth analysis</a:t>
          </a:r>
        </a:p>
      </dsp:txBody>
      <dsp:txXfrm>
        <a:off x="4838700" y="0"/>
        <a:ext cx="4838700" cy="1485900"/>
      </dsp:txXfrm>
    </dsp:sp>
    <dsp:sp modelId="{723DBE61-F55D-495F-A7F2-3793FAB7CB4A}">
      <dsp:nvSpPr>
        <dsp:cNvPr id="0" name=""/>
        <dsp:cNvSpPr/>
      </dsp:nvSpPr>
      <dsp:spPr>
        <a:xfrm rot="10800000">
          <a:off x="0" y="1981200"/>
          <a:ext cx="4838700" cy="1981200"/>
        </a:xfrm>
        <a:prstGeom prst="round1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Informed risk assessment for all transportation segments</a:t>
          </a:r>
        </a:p>
      </dsp:txBody>
      <dsp:txXfrm rot="10800000">
        <a:off x="0" y="2476499"/>
        <a:ext cx="4838700" cy="1485900"/>
      </dsp:txXfrm>
    </dsp:sp>
    <dsp:sp modelId="{33050B73-BFBE-4ACE-B9D9-B26032AAD34A}">
      <dsp:nvSpPr>
        <dsp:cNvPr id="0" name=""/>
        <dsp:cNvSpPr/>
      </dsp:nvSpPr>
      <dsp:spPr>
        <a:xfrm rot="5400000">
          <a:off x="6267450" y="552449"/>
          <a:ext cx="1981200" cy="4838700"/>
        </a:xfrm>
        <a:prstGeom prst="round1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Comprehensive data collection</a:t>
          </a:r>
        </a:p>
      </dsp:txBody>
      <dsp:txXfrm rot="-5400000">
        <a:off x="4838700" y="2476499"/>
        <a:ext cx="4838700" cy="1485900"/>
      </dsp:txXfrm>
    </dsp:sp>
    <dsp:sp modelId="{E44B00B2-8FAE-48CC-95D9-3C235A6C82F5}">
      <dsp:nvSpPr>
        <dsp:cNvPr id="0" name=""/>
        <dsp:cNvSpPr/>
      </dsp:nvSpPr>
      <dsp:spPr>
        <a:xfrm>
          <a:off x="2904066" y="1485900"/>
          <a:ext cx="3869266" cy="99060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Know Your Data</a:t>
          </a:r>
        </a:p>
      </dsp:txBody>
      <dsp:txXfrm>
        <a:off x="2952423" y="1534257"/>
        <a:ext cx="3772552" cy="893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CFD3D-516C-4917-AA32-03937D9FE147}">
      <dsp:nvSpPr>
        <dsp:cNvPr id="0" name=""/>
        <dsp:cNvSpPr/>
      </dsp:nvSpPr>
      <dsp:spPr>
        <a:xfrm>
          <a:off x="12637" y="317030"/>
          <a:ext cx="2777989" cy="833396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1" tIns="102901" rIns="102901" bIns="102901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Company Info</a:t>
          </a:r>
        </a:p>
      </dsp:txBody>
      <dsp:txXfrm>
        <a:off x="262656" y="317030"/>
        <a:ext cx="2277951" cy="833396"/>
      </dsp:txXfrm>
    </dsp:sp>
    <dsp:sp modelId="{F6BEB400-35D9-4C8E-96D3-3E25F0E54841}">
      <dsp:nvSpPr>
        <dsp:cNvPr id="0" name=""/>
        <dsp:cNvSpPr/>
      </dsp:nvSpPr>
      <dsp:spPr>
        <a:xfrm>
          <a:off x="12637" y="1150427"/>
          <a:ext cx="2527970" cy="306009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66" tIns="199766" rIns="199766" bIns="399532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>
              <a:solidFill>
                <a:schemeClr val="accent1"/>
              </a:solidFill>
            </a:rPr>
            <a:t>• Application (MCS150,MCSA-1,OP-1, State Form)</a:t>
          </a:r>
          <a:r>
            <a:rPr lang="en-US" sz="1500" kern="1200" dirty="0">
              <a:solidFill>
                <a:schemeClr val="accent1"/>
              </a:solidFill>
              <a:sym typeface="Wingdings"/>
            </a:rPr>
            <a:t></a:t>
          </a:r>
          <a:r>
            <a:rPr lang="en-US" sz="1500" kern="1200" dirty="0">
              <a:solidFill>
                <a:schemeClr val="accent1"/>
              </a:solidFill>
            </a:rPr>
            <a:t> State/FMCSA </a:t>
          </a:r>
          <a:r>
            <a:rPr lang="en-US" sz="1500" kern="1200" dirty="0">
              <a:solidFill>
                <a:schemeClr val="accent1"/>
              </a:solidFill>
              <a:sym typeface="Wingdings"/>
            </a:rPr>
            <a:t></a:t>
          </a:r>
          <a:r>
            <a:rPr lang="en-US" sz="1500" kern="1200" dirty="0">
              <a:solidFill>
                <a:schemeClr val="accent1"/>
              </a:solidFill>
            </a:rPr>
            <a:t> CAB</a:t>
          </a:r>
        </a:p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>
              <a:solidFill>
                <a:schemeClr val="accent1"/>
              </a:solidFill>
            </a:rPr>
            <a:t>• Name, Phone, Address, Email, Reps</a:t>
          </a:r>
        </a:p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>
              <a:solidFill>
                <a:schemeClr val="accent1"/>
              </a:solidFill>
            </a:rPr>
            <a:t>• Used for searching (Carrier Central), profiling (CAB Report) and company associations</a:t>
          </a:r>
        </a:p>
      </dsp:txBody>
      <dsp:txXfrm>
        <a:off x="12637" y="1150427"/>
        <a:ext cx="2527970" cy="3060092"/>
      </dsp:txXfrm>
    </dsp:sp>
    <dsp:sp modelId="{60BA1C41-380A-4F20-9A5F-41E40DC27319}">
      <dsp:nvSpPr>
        <dsp:cNvPr id="0" name=""/>
        <dsp:cNvSpPr/>
      </dsp:nvSpPr>
      <dsp:spPr>
        <a:xfrm>
          <a:off x="2735816" y="317030"/>
          <a:ext cx="2777989" cy="833396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1" tIns="102901" rIns="102901" bIns="102901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Inspection / Crash</a:t>
          </a:r>
        </a:p>
      </dsp:txBody>
      <dsp:txXfrm>
        <a:off x="2985835" y="317030"/>
        <a:ext cx="2277951" cy="833396"/>
      </dsp:txXfrm>
    </dsp:sp>
    <dsp:sp modelId="{D1EC4F93-B675-4E8A-8F8C-1CDA88A41C9C}">
      <dsp:nvSpPr>
        <dsp:cNvPr id="0" name=""/>
        <dsp:cNvSpPr/>
      </dsp:nvSpPr>
      <dsp:spPr>
        <a:xfrm>
          <a:off x="2735816" y="1150427"/>
          <a:ext cx="2527970" cy="306009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66" tIns="199766" rIns="199766" bIns="399532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1"/>
              </a:solidFill>
            </a:rPr>
            <a:t>• Enforcement </a:t>
          </a:r>
          <a:r>
            <a:rPr lang="en-US" sz="1500" kern="1200" dirty="0">
              <a:solidFill>
                <a:schemeClr val="accent1"/>
              </a:solidFill>
              <a:sym typeface="Wingdings"/>
            </a:rPr>
            <a:t></a:t>
          </a:r>
          <a:r>
            <a:rPr lang="en-US" sz="1500" kern="1200" dirty="0">
              <a:solidFill>
                <a:schemeClr val="accent1"/>
              </a:solidFill>
            </a:rPr>
            <a:t> State </a:t>
          </a:r>
          <a:r>
            <a:rPr lang="en-US" sz="1500" kern="1200" dirty="0">
              <a:solidFill>
                <a:schemeClr val="accent1"/>
              </a:solidFill>
              <a:sym typeface="Wingdings"/>
            </a:rPr>
            <a:t></a:t>
          </a:r>
          <a:r>
            <a:rPr lang="en-US" sz="1500" kern="1200" dirty="0">
              <a:solidFill>
                <a:schemeClr val="accent1"/>
              </a:solidFill>
            </a:rPr>
            <a:t> FMCSA </a:t>
          </a:r>
          <a:r>
            <a:rPr lang="en-US" sz="1500" kern="1200" dirty="0">
              <a:solidFill>
                <a:schemeClr val="accent1"/>
              </a:solidFill>
              <a:sym typeface="Wingdings"/>
            </a:rPr>
            <a:t></a:t>
          </a:r>
          <a:r>
            <a:rPr lang="en-US" sz="1500" kern="1200" dirty="0">
              <a:solidFill>
                <a:schemeClr val="accent1"/>
              </a:solidFill>
            </a:rPr>
            <a:t> CAB</a:t>
          </a:r>
        </a:p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1"/>
              </a:solidFill>
            </a:rPr>
            <a:t>• VINs, Violations, Drivers, Radius, Hot zones</a:t>
          </a:r>
        </a:p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1"/>
              </a:solidFill>
            </a:rPr>
            <a:t>• Used for profiling (CAB Report) and Chameleon Carrier detection (link analysis)</a:t>
          </a:r>
        </a:p>
      </dsp:txBody>
      <dsp:txXfrm>
        <a:off x="2735816" y="1150427"/>
        <a:ext cx="2527970" cy="3060092"/>
      </dsp:txXfrm>
    </dsp:sp>
    <dsp:sp modelId="{F4307C7C-74EF-4C3D-96E9-DF39CB8436DF}">
      <dsp:nvSpPr>
        <dsp:cNvPr id="0" name=""/>
        <dsp:cNvSpPr/>
      </dsp:nvSpPr>
      <dsp:spPr>
        <a:xfrm>
          <a:off x="5458994" y="317030"/>
          <a:ext cx="2777989" cy="833396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1" tIns="102901" rIns="102901" bIns="102901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BASIC Scores</a:t>
          </a:r>
        </a:p>
      </dsp:txBody>
      <dsp:txXfrm>
        <a:off x="5709013" y="317030"/>
        <a:ext cx="2277951" cy="833396"/>
      </dsp:txXfrm>
    </dsp:sp>
    <dsp:sp modelId="{2067596D-1288-4FF6-8DB2-09371C8E0E84}">
      <dsp:nvSpPr>
        <dsp:cNvPr id="0" name=""/>
        <dsp:cNvSpPr/>
      </dsp:nvSpPr>
      <dsp:spPr>
        <a:xfrm>
          <a:off x="5458994" y="1150427"/>
          <a:ext cx="2527970" cy="306009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66" tIns="199766" rIns="199766" bIns="399532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1"/>
              </a:solidFill>
            </a:rPr>
            <a:t>Inspections + Violations + Crashes </a:t>
          </a:r>
          <a:r>
            <a:rPr lang="en-US" sz="1500" kern="1200" dirty="0">
              <a:solidFill>
                <a:schemeClr val="accent1"/>
              </a:solidFill>
              <a:sym typeface="Wingdings"/>
            </a:rPr>
            <a:t></a:t>
          </a:r>
          <a:r>
            <a:rPr lang="en-US" sz="1500" kern="1200" dirty="0">
              <a:solidFill>
                <a:schemeClr val="accent1"/>
              </a:solidFill>
            </a:rPr>
            <a:t> SMS Methodology = BASIC Scores</a:t>
          </a:r>
        </a:p>
      </dsp:txBody>
      <dsp:txXfrm>
        <a:off x="5458994" y="1150427"/>
        <a:ext cx="2527970" cy="3060092"/>
      </dsp:txXfrm>
    </dsp:sp>
    <dsp:sp modelId="{07BABF3B-0F79-47E1-A203-AB9ECFC4001D}">
      <dsp:nvSpPr>
        <dsp:cNvPr id="0" name=""/>
        <dsp:cNvSpPr/>
      </dsp:nvSpPr>
      <dsp:spPr>
        <a:xfrm>
          <a:off x="8182173" y="317030"/>
          <a:ext cx="2777989" cy="833396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1" tIns="102901" rIns="102901" bIns="102901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ISS Score</a:t>
          </a:r>
        </a:p>
      </dsp:txBody>
      <dsp:txXfrm>
        <a:off x="8432192" y="317030"/>
        <a:ext cx="2277951" cy="833396"/>
      </dsp:txXfrm>
    </dsp:sp>
    <dsp:sp modelId="{DD4DB0DB-D096-468A-8008-BBD7EFE2B289}">
      <dsp:nvSpPr>
        <dsp:cNvPr id="0" name=""/>
        <dsp:cNvSpPr/>
      </dsp:nvSpPr>
      <dsp:spPr>
        <a:xfrm>
          <a:off x="8182173" y="1150427"/>
          <a:ext cx="2527970" cy="306009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66" tIns="199766" rIns="199766" bIns="399532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1"/>
              </a:solidFill>
            </a:rPr>
            <a:t>Identifies high risk carriers using BASIC Scores </a:t>
          </a:r>
        </a:p>
      </dsp:txBody>
      <dsp:txXfrm>
        <a:off x="8182173" y="1150427"/>
        <a:ext cx="2527970" cy="3060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47C72-7728-4CBE-8A4B-D4F23D56BDF1}">
      <dsp:nvSpPr>
        <dsp:cNvPr id="0" name=""/>
        <dsp:cNvSpPr/>
      </dsp:nvSpPr>
      <dsp:spPr>
        <a:xfrm>
          <a:off x="579602" y="953661"/>
          <a:ext cx="1447713" cy="1447713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D39B1-9171-4C9A-A3C6-5AF68226CED6}">
      <dsp:nvSpPr>
        <dsp:cNvPr id="0" name=""/>
        <dsp:cNvSpPr/>
      </dsp:nvSpPr>
      <dsp:spPr>
        <a:xfrm>
          <a:off x="888131" y="1262190"/>
          <a:ext cx="830655" cy="83065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32CD5-74DB-4277-9455-189CADD8471B}">
      <dsp:nvSpPr>
        <dsp:cNvPr id="0" name=""/>
        <dsp:cNvSpPr/>
      </dsp:nvSpPr>
      <dsp:spPr>
        <a:xfrm>
          <a:off x="116808" y="2852301"/>
          <a:ext cx="2373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cap="none" dirty="0">
              <a:solidFill>
                <a:schemeClr val="tx2"/>
              </a:solidFill>
            </a:rPr>
            <a:t>Insurance Carriers</a:t>
          </a:r>
        </a:p>
      </dsp:txBody>
      <dsp:txXfrm>
        <a:off x="116808" y="2852301"/>
        <a:ext cx="2373300" cy="720000"/>
      </dsp:txXfrm>
    </dsp:sp>
    <dsp:sp modelId="{801293AF-BBE2-4F99-B92F-425102CC8A18}">
      <dsp:nvSpPr>
        <dsp:cNvPr id="0" name=""/>
        <dsp:cNvSpPr/>
      </dsp:nvSpPr>
      <dsp:spPr>
        <a:xfrm>
          <a:off x="3368229" y="953661"/>
          <a:ext cx="1447713" cy="1447713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33D7C-D4EC-4EAA-97E8-34D7461FE86F}">
      <dsp:nvSpPr>
        <dsp:cNvPr id="0" name=""/>
        <dsp:cNvSpPr/>
      </dsp:nvSpPr>
      <dsp:spPr>
        <a:xfrm>
          <a:off x="3676758" y="1262190"/>
          <a:ext cx="830655" cy="8306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D1268-999F-411E-B81A-D87A881B1272}">
      <dsp:nvSpPr>
        <dsp:cNvPr id="0" name=""/>
        <dsp:cNvSpPr/>
      </dsp:nvSpPr>
      <dsp:spPr>
        <a:xfrm>
          <a:off x="2905436" y="2852301"/>
          <a:ext cx="2373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cap="none" dirty="0">
              <a:solidFill>
                <a:schemeClr val="tx2"/>
              </a:solidFill>
            </a:rPr>
            <a:t>Insurance Agencies</a:t>
          </a:r>
        </a:p>
      </dsp:txBody>
      <dsp:txXfrm>
        <a:off x="2905436" y="2852301"/>
        <a:ext cx="2373300" cy="720000"/>
      </dsp:txXfrm>
    </dsp:sp>
    <dsp:sp modelId="{D13F050B-149D-4EE5-AD78-BDAED3E9918D}">
      <dsp:nvSpPr>
        <dsp:cNvPr id="0" name=""/>
        <dsp:cNvSpPr/>
      </dsp:nvSpPr>
      <dsp:spPr>
        <a:xfrm>
          <a:off x="6156857" y="953661"/>
          <a:ext cx="1447713" cy="1447713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8335F-AA52-4481-9E97-BE8C0BDB6A68}">
      <dsp:nvSpPr>
        <dsp:cNvPr id="0" name=""/>
        <dsp:cNvSpPr/>
      </dsp:nvSpPr>
      <dsp:spPr>
        <a:xfrm>
          <a:off x="6465386" y="1262190"/>
          <a:ext cx="830655" cy="8306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939D7-FB9A-404D-B0E6-2B7674F8B044}">
      <dsp:nvSpPr>
        <dsp:cNvPr id="0" name=""/>
        <dsp:cNvSpPr/>
      </dsp:nvSpPr>
      <dsp:spPr>
        <a:xfrm>
          <a:off x="5694063" y="2852301"/>
          <a:ext cx="2373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cap="none" dirty="0">
              <a:solidFill>
                <a:schemeClr val="tx2"/>
              </a:solidFill>
            </a:rPr>
            <a:t>Freight Brokers/3PL</a:t>
          </a:r>
        </a:p>
      </dsp:txBody>
      <dsp:txXfrm>
        <a:off x="5694063" y="2852301"/>
        <a:ext cx="2373300" cy="720000"/>
      </dsp:txXfrm>
    </dsp:sp>
    <dsp:sp modelId="{C84B0EDA-9E68-4BA0-B6A6-09910ABC73CF}">
      <dsp:nvSpPr>
        <dsp:cNvPr id="0" name=""/>
        <dsp:cNvSpPr/>
      </dsp:nvSpPr>
      <dsp:spPr>
        <a:xfrm>
          <a:off x="8945484" y="953661"/>
          <a:ext cx="1447713" cy="1447713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2F7AF-ECDA-464C-B474-C8308E9F84F4}">
      <dsp:nvSpPr>
        <dsp:cNvPr id="0" name=""/>
        <dsp:cNvSpPr/>
      </dsp:nvSpPr>
      <dsp:spPr>
        <a:xfrm>
          <a:off x="9254013" y="1262190"/>
          <a:ext cx="830655" cy="8306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97EF4-DCCB-4C87-AD95-D8752A4A0BE7}">
      <dsp:nvSpPr>
        <dsp:cNvPr id="0" name=""/>
        <dsp:cNvSpPr/>
      </dsp:nvSpPr>
      <dsp:spPr>
        <a:xfrm>
          <a:off x="8482691" y="2852301"/>
          <a:ext cx="2373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cap="none" dirty="0">
              <a:solidFill>
                <a:schemeClr val="tx2"/>
              </a:solidFill>
            </a:rPr>
            <a:t>Factoring Companies</a:t>
          </a:r>
        </a:p>
      </dsp:txBody>
      <dsp:txXfrm>
        <a:off x="8482691" y="2852301"/>
        <a:ext cx="23733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871" y="0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EA085-9E09-4DF9-A354-1FC877BC7567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114" y="4479687"/>
            <a:ext cx="5562610" cy="3665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871" y="8841738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4C36F-0945-481B-9D9F-948A8989D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4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00dbba14e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00dbba14e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00dbba14e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00dbba14e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2"/>
                </a:solidFill>
              </a:rPr>
              <a:t>FMCSA :	Allows for targeted intervention to reduce crashes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Insurance:	Allows for an educated guess on potential exposure for all types of transportation insured ris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AAF1CB-BB37-4878-A741-CD1308158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16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721351"/>
            <a:ext cx="9656064" cy="1143000"/>
          </a:xfrm>
        </p:spPr>
        <p:txBody>
          <a:bodyPr/>
          <a:lstStyle>
            <a:lvl1pPr algn="ctr">
              <a:defRPr b="1">
                <a:solidFill>
                  <a:srgbClr val="F158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85615"/>
            <a:ext cx="8534400" cy="96316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0A9288-B548-40C4-9E85-C1905DB4EB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D4265962-22B0-44D0-B336-3E199CF3F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2437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olicy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781300"/>
            <a:ext cx="3457575" cy="3344864"/>
          </a:xfrm>
          <a:noFill/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457575" cy="2508250"/>
          </a:xfrm>
          <a:noFill/>
        </p:spPr>
        <p:txBody>
          <a:bodyPr anchor="ctr"/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5" y="273051"/>
            <a:ext cx="7439025" cy="5853113"/>
          </a:xfrm>
          <a:noFill/>
        </p:spPr>
        <p:txBody>
          <a:bodyPr/>
          <a:lstStyle>
            <a:lvl1pPr marL="274320" indent="-274320" defTabSz="274320">
              <a:spcBef>
                <a:spcPts val="0"/>
              </a:spcBef>
              <a:spcAft>
                <a:spcPts val="600"/>
              </a:spcAft>
              <a:buNone/>
              <a:defRPr sz="1800" b="1">
                <a:latin typeface="Arial Narrow" panose="020B0606020202030204" pitchFamily="34" charset="0"/>
              </a:defRPr>
            </a:lvl1pPr>
            <a:lvl2pPr marL="274320" indent="-274320" defTabSz="274320">
              <a:spcBef>
                <a:spcPts val="0"/>
              </a:spcBef>
              <a:spcAft>
                <a:spcPts val="600"/>
              </a:spcAft>
              <a:buNone/>
              <a:defRPr sz="1600">
                <a:latin typeface="Arial Narrow" panose="020B0606020202030204" pitchFamily="34" charset="0"/>
              </a:defRPr>
            </a:lvl2pPr>
            <a:lvl3pPr marL="274320" indent="-274320" defTabSz="274320">
              <a:spcBef>
                <a:spcPts val="0"/>
              </a:spcBef>
              <a:spcAft>
                <a:spcPts val="600"/>
              </a:spcAft>
              <a:buNone/>
              <a:defRPr sz="1600">
                <a:latin typeface="Arial Narrow" panose="020B0606020202030204" pitchFamily="34" charset="0"/>
              </a:defRPr>
            </a:lvl3pPr>
            <a:lvl4pPr marL="274320" indent="-274320" defTabSz="274320"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0"/>
                <a:cs typeface="+mn-cs"/>
              </a:defRPr>
            </a:lvl4pPr>
            <a:lvl5pPr marL="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F5173-BC50-4EF9-B953-87E23CEF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D4265962-22B0-44D0-B336-3E199CF3F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11004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64FA9-AEB2-492D-AD48-0BF12F84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D4265962-22B0-44D0-B336-3E199CF3F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70716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EA0AB-4497-4B14-BF32-BDD2153A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D4265962-22B0-44D0-B336-3E199CF3F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6955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522D7-743C-4F5F-A650-4EADFE24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D4265962-22B0-44D0-B336-3E199CF3F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30409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8E8B66A-345C-4E00-B654-6CA2F4024AF2}"/>
              </a:ext>
            </a:extLst>
          </p:cNvPr>
          <p:cNvSpPr txBox="1">
            <a:spLocks/>
          </p:cNvSpPr>
          <p:nvPr/>
        </p:nvSpPr>
        <p:spPr>
          <a:xfrm>
            <a:off x="1208088" y="1919288"/>
            <a:ext cx="10058400" cy="15128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>
            <a:normAutofit/>
          </a:bodyPr>
          <a:lstStyle>
            <a:lvl1pPr marL="45720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A1EE7A-EA75-4D17-B2FC-69A3FE0ABE74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794976"/>
            <a:ext cx="10058400" cy="1512401"/>
          </a:xfrm>
          <a:noFill/>
        </p:spPr>
        <p:txBody>
          <a:bodyPr anchorCtr="0"/>
          <a:lstStyle>
            <a:lvl1pPr algn="ctr">
              <a:lnSpc>
                <a:spcPct val="85000"/>
              </a:lnSpc>
              <a:defRPr sz="4800" b="1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17EC4CE-E2C2-4DDF-9471-AD3EB427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AA6AEB-4C6D-41AC-89FE-05A9BD1478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265962-22B0-44D0-B336-3E199CF3F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2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E6D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2F62-2E8D-4DE9-BA19-575863E2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CE0919-3908-421A-B055-97963E0A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325" y="1563688"/>
            <a:ext cx="10507663" cy="4479925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  <a:lvl2pPr marL="898398" indent="-514350">
              <a:buFont typeface="+mj-lt"/>
              <a:buAutoNum type="arabicPeriod"/>
              <a:defRPr sz="2800"/>
            </a:lvl2pPr>
            <a:lvl3pPr marL="1097280" indent="-457200">
              <a:buSzPct val="100000"/>
              <a:buFont typeface="+mj-lt"/>
              <a:buAutoNum type="alphaLcParenR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502A132-A0AE-4C1E-9B65-26149E67152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6A96BD4-DBFF-4E72-9377-E915417E46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265962-22B0-44D0-B336-3E199CF3F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3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734572B-D45F-8848-8C6E-3237CA3DF692}"/>
              </a:ext>
            </a:extLst>
          </p:cNvPr>
          <p:cNvGrpSpPr/>
          <p:nvPr userDrawn="1"/>
        </p:nvGrpSpPr>
        <p:grpSpPr>
          <a:xfrm>
            <a:off x="0" y="5664200"/>
            <a:ext cx="12192000" cy="132376"/>
            <a:chOff x="0" y="4186349"/>
            <a:chExt cx="9144000" cy="992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9D298E-8625-5943-BE95-F15DCA010F46}"/>
                </a:ext>
              </a:extLst>
            </p:cNvPr>
            <p:cNvSpPr/>
            <p:nvPr/>
          </p:nvSpPr>
          <p:spPr>
            <a:xfrm rot="5400000">
              <a:off x="2742037" y="1444312"/>
              <a:ext cx="99282" cy="5583356"/>
            </a:xfrm>
            <a:prstGeom prst="rect">
              <a:avLst/>
            </a:prstGeom>
            <a:solidFill>
              <a:srgbClr val="40C0C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274B24-692E-D347-92D3-B2D137FB6C80}"/>
                </a:ext>
              </a:extLst>
            </p:cNvPr>
            <p:cNvSpPr/>
            <p:nvPr/>
          </p:nvSpPr>
          <p:spPr>
            <a:xfrm rot="5400000">
              <a:off x="7311279" y="2452910"/>
              <a:ext cx="99282" cy="3566160"/>
            </a:xfrm>
            <a:prstGeom prst="rect">
              <a:avLst/>
            </a:prstGeom>
            <a:solidFill>
              <a:srgbClr val="40C0C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05EEC21-03C9-6E4F-B9EB-F8C9742D5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565" y="5994786"/>
            <a:ext cx="1854537" cy="6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25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2971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 typeface="Arial" pitchFamily="34" charset="0"/>
              <a:buNone/>
              <a:defRPr sz="4267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24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614578-4C14-476C-B475-2954AD7E3709}" type="datetimeFigureOut">
              <a:rPr lang="en-US"/>
              <a:pPr>
                <a:defRPr/>
              </a:pPr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DFA868-044D-4426-AB95-841CF4B0A7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00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8F7C94-5AF3-0542-BF77-8695FABD5FD6}"/>
              </a:ext>
            </a:extLst>
          </p:cNvPr>
          <p:cNvGrpSpPr/>
          <p:nvPr userDrawn="1"/>
        </p:nvGrpSpPr>
        <p:grpSpPr>
          <a:xfrm>
            <a:off x="0" y="5664200"/>
            <a:ext cx="12192000" cy="132376"/>
            <a:chOff x="0" y="4186349"/>
            <a:chExt cx="9144000" cy="992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5575B7-5832-8B4C-8E7E-6623A0F2E193}"/>
                </a:ext>
              </a:extLst>
            </p:cNvPr>
            <p:cNvSpPr/>
            <p:nvPr/>
          </p:nvSpPr>
          <p:spPr>
            <a:xfrm rot="5400000">
              <a:off x="2742037" y="1444312"/>
              <a:ext cx="99282" cy="5583356"/>
            </a:xfrm>
            <a:prstGeom prst="rect">
              <a:avLst/>
            </a:prstGeom>
            <a:solidFill>
              <a:srgbClr val="40C0C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712CF2-1585-4440-B280-1E4BD2AD8911}"/>
                </a:ext>
              </a:extLst>
            </p:cNvPr>
            <p:cNvSpPr/>
            <p:nvPr/>
          </p:nvSpPr>
          <p:spPr>
            <a:xfrm rot="5400000">
              <a:off x="7311279" y="2452910"/>
              <a:ext cx="99282" cy="3566160"/>
            </a:xfrm>
            <a:prstGeom prst="rect">
              <a:avLst/>
            </a:prstGeom>
            <a:solidFill>
              <a:srgbClr val="40C0C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3AB0C8D-0A51-EE4F-81A6-D228595A0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562" y="5974036"/>
            <a:ext cx="1913277" cy="6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83" y="228600"/>
            <a:ext cx="10279017" cy="1143000"/>
          </a:xfrm>
        </p:spPr>
        <p:txBody>
          <a:bodyPr/>
          <a:lstStyle>
            <a:lvl1pPr algn="l">
              <a:defRPr sz="3200" b="1">
                <a:solidFill>
                  <a:srgbClr val="F158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783" y="1562101"/>
            <a:ext cx="10279017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B1449-862E-48B9-9FFB-88F6DD35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324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D4265962-22B0-44D0-B336-3E199CF3F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43414"/>
      </p:ext>
    </p:extLst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224D2-8F43-4179-AD2F-2BE3ED5D6E39}" type="datetimeFigureOut">
              <a:rPr lang="en-US"/>
              <a:pPr>
                <a:defRPr/>
              </a:pPr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00799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856784-01B2-412E-9146-A10281C791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63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3BA1CA-266D-4D5C-9737-FFCD516D02FD}" type="datetimeFigureOut">
              <a:rPr lang="en-US"/>
              <a:pPr>
                <a:defRPr/>
              </a:pPr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881A59-9A85-4AAB-8B71-7679AF1F0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58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5958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80416" y="1562103"/>
            <a:ext cx="11606784" cy="4571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664026"/>
            <a:ext cx="10363200" cy="4616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40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icy Languag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83" y="228600"/>
            <a:ext cx="10279017" cy="1143000"/>
          </a:xfrm>
        </p:spPr>
        <p:txBody>
          <a:bodyPr/>
          <a:lstStyle>
            <a:lvl1pPr algn="l">
              <a:defRPr sz="3200" b="1">
                <a:solidFill>
                  <a:srgbClr val="F158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783" y="1562101"/>
            <a:ext cx="10279017" cy="4571999"/>
          </a:xfrm>
        </p:spPr>
        <p:txBody>
          <a:bodyPr/>
          <a:lstStyle>
            <a:lvl1pPr marL="731520" indent="-457200" defTabSz="45720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31520" indent="-457200" defTabSz="45720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31520" indent="-457200" defTabSz="45720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31520" indent="-457200" defTabSz="45720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31520" indent="-457200" defTabSz="45720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B1449-862E-48B9-9FFB-88F6DD35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324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D4265962-22B0-44D0-B336-3E199CF3F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45645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1657350"/>
            <a:ext cx="10363200" cy="1362075"/>
          </a:xfrm>
        </p:spPr>
        <p:txBody>
          <a:bodyPr anchor="t"/>
          <a:lstStyle>
            <a:lvl1pPr algn="ctr">
              <a:defRPr sz="36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752" y="3563113"/>
            <a:ext cx="10363200" cy="1500187"/>
          </a:xfr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1ECFF-4F2A-4FB7-BFFF-1275427B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324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D4265962-22B0-44D0-B336-3E199CF3F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13105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228600"/>
            <a:ext cx="10750296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0DCDD-90A5-4952-81F4-92123B4E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D4265962-22B0-44D0-B336-3E199CF3F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47947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guag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228600"/>
            <a:ext cx="1066190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0DCDD-90A5-4952-81F4-92123B4E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D4265962-22B0-44D0-B336-3E199CF3F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00419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24000"/>
            <a:ext cx="45741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30400" y="2174875"/>
            <a:ext cx="457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7200" y="1524000"/>
            <a:ext cx="4978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7200" y="2133600"/>
            <a:ext cx="4978400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78374-BB71-4951-832A-2FC8549C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D4265962-22B0-44D0-B336-3E199CF3F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29539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FEC86-8ECF-47B8-99C7-35474CBB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D4265962-22B0-44D0-B336-3E199CF3F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3598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151BD-6040-4772-B42F-E12D11DC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D4265962-22B0-44D0-B336-3E199CF3F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79500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6AC9BA4-FDCB-4E91-AAAC-240A8A85B3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71600" y="228600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107542F-D113-43B4-97C5-4091B58F39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371600" y="1463040"/>
            <a:ext cx="10058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324B86-CB4A-4D82-8047-E175DC02C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400" y="632460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</a:lstStyle>
          <a:p>
            <a:fld id="{D4265962-22B0-44D0-B336-3E199CF3F3A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025328-C935-4495-B370-8780702F2A39}"/>
              </a:ext>
            </a:extLst>
          </p:cNvPr>
          <p:cNvCxnSpPr/>
          <p:nvPr/>
        </p:nvCxnSpPr>
        <p:spPr>
          <a:xfrm flipV="1">
            <a:off x="508000" y="152400"/>
            <a:ext cx="0" cy="59436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D9250E-1E65-4B86-925D-9FB7052A6D89}"/>
              </a:ext>
            </a:extLst>
          </p:cNvPr>
          <p:cNvCxnSpPr/>
          <p:nvPr/>
        </p:nvCxnSpPr>
        <p:spPr>
          <a:xfrm flipV="1">
            <a:off x="609600" y="397764"/>
            <a:ext cx="0" cy="6003036"/>
          </a:xfrm>
          <a:prstGeom prst="line">
            <a:avLst/>
          </a:prstGeom>
          <a:ln w="25400">
            <a:solidFill>
              <a:srgbClr val="F158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461A65-9197-4775-8B7B-A2A96D588947}"/>
              </a:ext>
            </a:extLst>
          </p:cNvPr>
          <p:cNvCxnSpPr>
            <a:cxnSpLocks/>
          </p:cNvCxnSpPr>
          <p:nvPr/>
        </p:nvCxnSpPr>
        <p:spPr>
          <a:xfrm>
            <a:off x="812800" y="6553200"/>
            <a:ext cx="10261600" cy="0"/>
          </a:xfrm>
          <a:prstGeom prst="line">
            <a:avLst/>
          </a:prstGeom>
          <a:ln w="25400">
            <a:solidFill>
              <a:srgbClr val="F158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982101-5BA7-4073-87EC-412F19F7477B}"/>
              </a:ext>
            </a:extLst>
          </p:cNvPr>
          <p:cNvCxnSpPr>
            <a:cxnSpLocks/>
          </p:cNvCxnSpPr>
          <p:nvPr/>
        </p:nvCxnSpPr>
        <p:spPr>
          <a:xfrm>
            <a:off x="502920" y="6629400"/>
            <a:ext cx="112877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D47CD61-1754-4D79-92F5-7DBD2EC31EE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1" y="6184262"/>
            <a:ext cx="1865758" cy="5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3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wip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EF4343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93300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93300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93300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93300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0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accent1"/>
          </a:solidFill>
          <a:latin typeface="MS Reference Sans Serif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accent1"/>
          </a:solidFill>
          <a:latin typeface="MS Reference Sans Serif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accent1"/>
          </a:solidFill>
          <a:latin typeface="MS Reference Sans Serif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accent1"/>
          </a:solidFill>
          <a:latin typeface="MS Reference Sans Serif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accent1"/>
          </a:solidFill>
          <a:latin typeface="MS Reference Sans Serif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accent1"/>
          </a:solidFill>
          <a:latin typeface="MS Reference Sans Serif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accent1"/>
          </a:solidFill>
          <a:latin typeface="MS Reference Sans Serif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accent1"/>
          </a:solidFill>
          <a:latin typeface="MS Reference Sans Serif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accent2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2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34669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33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accent1"/>
          </a:solidFill>
          <a:latin typeface="MS Reference Sans Serif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accent1"/>
          </a:solidFill>
          <a:latin typeface="MS Reference Sans Serif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accent1"/>
          </a:solidFill>
          <a:latin typeface="MS Reference Sans Serif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accent1"/>
          </a:solidFill>
          <a:latin typeface="MS Reference Sans Serif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accent1"/>
          </a:solidFill>
          <a:latin typeface="MS Reference Sans Serif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accent1"/>
          </a:solidFill>
          <a:latin typeface="MS Reference Sans Serif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accent1"/>
          </a:solidFill>
          <a:latin typeface="MS Reference Sans Serif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accent1"/>
          </a:solidFill>
          <a:latin typeface="MS Reference Sans Serif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accent2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2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cief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linkedin.com/groups/824450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RS@MCIEF.org" TargetMode="External"/><Relationship Id="rId2" Type="http://schemas.openxmlformats.org/officeDocument/2006/relationships/hyperlink" Target="https://mcief.org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yankelew@cabadvantage.com" TargetMode="External"/><Relationship Id="rId2" Type="http://schemas.openxmlformats.org/officeDocument/2006/relationships/hyperlink" Target="mailto:ckrueger@cabadvantage.com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joe@mcief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688" y="314863"/>
            <a:ext cx="7709263" cy="5447582"/>
          </a:xfrm>
        </p:spPr>
        <p:txBody>
          <a:bodyPr/>
          <a:lstStyle/>
          <a:p>
            <a:pPr algn="ctr"/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3600" dirty="0">
                <a:solidFill>
                  <a:schemeClr val="tx1"/>
                </a:solidFill>
              </a:rPr>
              <a:t>WELCOME TO THE MONTHLY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“VENDOR HOUR” WEBINAR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latin typeface="Tw Cen MT"/>
              </a:rPr>
              <a:t>These webinars are presented the </a:t>
            </a:r>
            <a:br>
              <a:rPr lang="en-US" sz="2400" dirty="0">
                <a:solidFill>
                  <a:schemeClr val="tx1"/>
                </a:solidFill>
                <a:latin typeface="Tw Cen MT"/>
              </a:rPr>
            </a:br>
            <a:r>
              <a:rPr lang="en-US" sz="2400" dirty="0">
                <a:solidFill>
                  <a:schemeClr val="tx1"/>
                </a:solidFill>
                <a:latin typeface="Tw Cen MT"/>
              </a:rPr>
              <a:t>fourth Thursday of each month at 2:00pm ET</a:t>
            </a:r>
            <a:br>
              <a:rPr lang="en-US" sz="2400" dirty="0">
                <a:solidFill>
                  <a:schemeClr val="tx1"/>
                </a:solidFill>
                <a:latin typeface="Tw Cen MT"/>
              </a:rPr>
            </a:br>
            <a:br>
              <a:rPr lang="en-US" sz="2400" dirty="0">
                <a:solidFill>
                  <a:schemeClr val="tx1"/>
                </a:solidFill>
                <a:latin typeface="Tw Cen MT"/>
              </a:rPr>
            </a:br>
            <a:br>
              <a:rPr lang="en-US" sz="2400" kern="0" dirty="0">
                <a:solidFill>
                  <a:srgbClr val="000000"/>
                </a:solidFill>
                <a:latin typeface="Tw Cen MT"/>
                <a:sym typeface="Calibri"/>
              </a:rPr>
            </a:br>
            <a:endParaRPr lang="en-US" sz="2400" dirty="0">
              <a:solidFill>
                <a:schemeClr val="tx1"/>
              </a:solidFill>
              <a:latin typeface="Tw Cen M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217" y="901920"/>
            <a:ext cx="2206205" cy="939360"/>
          </a:xfrm>
        </p:spPr>
      </p:pic>
    </p:spTree>
    <p:extLst>
      <p:ext uri="{BB962C8B-B14F-4D97-AF65-F5344CB8AC3E}">
        <p14:creationId xmlns:p14="http://schemas.microsoft.com/office/powerpoint/2010/main" val="1912245376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0776-6667-415C-990B-9C50D6413E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6162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z="6000" dirty="0">
                <a:solidFill>
                  <a:schemeClr val="accent2"/>
                </a:solidFill>
              </a:rPr>
              <a:t>Joe Hutelmyer:</a:t>
            </a:r>
            <a:br>
              <a:rPr lang="en-US" sz="6000" dirty="0">
                <a:solidFill>
                  <a:schemeClr val="accent2"/>
                </a:solidFill>
              </a:rPr>
            </a:br>
            <a:r>
              <a:rPr lang="en-US" sz="6000" dirty="0">
                <a:solidFill>
                  <a:schemeClr val="accent2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5915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8CA4-BBB6-40BF-8976-6FF16EB05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5137"/>
            <a:ext cx="10972800" cy="1143000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CAB: Industry Recognized Leader for Insight into Motor Carriers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A15EA0-00B6-4035-9B66-423131E057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2954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80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06D470-0446-E043-B08A-1B203BFA3B58}"/>
              </a:ext>
            </a:extLst>
          </p:cNvPr>
          <p:cNvSpPr/>
          <p:nvPr/>
        </p:nvSpPr>
        <p:spPr>
          <a:xfrm>
            <a:off x="5181600" y="0"/>
            <a:ext cx="70104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hangingPunct="1"/>
            <a:endParaRPr lang="en-US" sz="2400" dirty="0">
              <a:solidFill>
                <a:prstClr val="white"/>
              </a:solidFill>
              <a:latin typeface="MS Reference Sans Serif"/>
            </a:endParaRPr>
          </a:p>
        </p:txBody>
      </p:sp>
      <p:sp>
        <p:nvSpPr>
          <p:cNvPr id="245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48933" y="482600"/>
            <a:ext cx="3820584" cy="2336800"/>
          </a:xfrm>
          <a:prstGeom prst="rect">
            <a:avLst/>
          </a:prstGeom>
          <a:effec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533" dirty="0">
                <a:solidFill>
                  <a:schemeClr val="accent2"/>
                </a:solidFill>
              </a:rPr>
              <a:t>Remember, Have Fun Out There!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905513" y="757795"/>
            <a:ext cx="3657600" cy="118321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133" b="1" dirty="0">
                <a:solidFill>
                  <a:schemeClr val="tx2"/>
                </a:solidFill>
              </a:rPr>
              <a:t>Shuie Yankelewitz, COO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67" dirty="0">
                <a:solidFill>
                  <a:schemeClr val="tx2"/>
                </a:solidFill>
              </a:rPr>
              <a:t>212-244-6575 X 225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67" dirty="0">
                <a:solidFill>
                  <a:schemeClr val="tx2"/>
                </a:solidFill>
              </a:rPr>
              <a:t>yankelew@cabadvantage.com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815FB-2B20-1D49-9ED1-CF39E0835996}"/>
              </a:ext>
            </a:extLst>
          </p:cNvPr>
          <p:cNvSpPr/>
          <p:nvPr/>
        </p:nvSpPr>
        <p:spPr>
          <a:xfrm>
            <a:off x="7905514" y="3085200"/>
            <a:ext cx="3804460" cy="84536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defTabSz="1219170" eaLnBrk="1" hangingPunct="1"/>
            <a:r>
              <a:rPr lang="en-US" altLang="en-US" sz="2133" b="1" dirty="0">
                <a:solidFill>
                  <a:srgbClr val="313E48"/>
                </a:solidFill>
                <a:latin typeface="MS Reference Sans Serif" pitchFamily="34" charset="0"/>
                <a:cs typeface="Arial" charset="0"/>
              </a:rPr>
              <a:t>Chad Krueger, Sr. VP</a:t>
            </a:r>
          </a:p>
          <a:p>
            <a:pPr defTabSz="1219170" eaLnBrk="1" hangingPunct="1"/>
            <a:r>
              <a:rPr lang="en-US" altLang="en-US" sz="1867" dirty="0">
                <a:solidFill>
                  <a:srgbClr val="313E48"/>
                </a:solidFill>
                <a:latin typeface="MS Reference Sans Serif" pitchFamily="34" charset="0"/>
                <a:cs typeface="Arial" charset="0"/>
              </a:rPr>
              <a:t>212-244-6575 X 122</a:t>
            </a:r>
          </a:p>
          <a:p>
            <a:pPr defTabSz="1219170" eaLnBrk="1" hangingPunct="1"/>
            <a:r>
              <a:rPr lang="en-US" altLang="en-US" sz="1867" dirty="0">
                <a:solidFill>
                  <a:srgbClr val="313E48"/>
                </a:solidFill>
                <a:latin typeface="MS Reference Sans Serif" pitchFamily="34" charset="0"/>
                <a:cs typeface="Arial" charset="0"/>
              </a:rPr>
              <a:t>ckrueger@cabadvantage.com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67FC3B-0F2D-A24B-87E4-ED4D40313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5350" y="5354914"/>
            <a:ext cx="2563321" cy="905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9333F-E718-45E7-88C3-DA6B5B839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599" y="381000"/>
            <a:ext cx="2038635" cy="2095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6FE30C-1803-4780-A07E-A6E6B370E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599" y="2717800"/>
            <a:ext cx="2115501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3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6481" y="914412"/>
            <a:ext cx="821678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Calibri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  <a:sym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Calibri"/>
              </a:rPr>
              <a:t>For Information on all MCIEF offerings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Calibri"/>
              </a:rPr>
              <a:t>including Membership, TRS Designation, Trucking U or Classes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Calibri"/>
              </a:rPr>
              <a:t>visit our website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3"/>
              </a:rPr>
              <a:t>mcief.org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  <a:sym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  <a:sym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Calibri"/>
              </a:rPr>
              <a:t>Follow our group on Linked In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MCIEF-TRS Transportation Risk Specialists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  <a:sym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4"/>
              </a:rPr>
              <a:t>https://www.linkedin.com/groups/8244501/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Calibri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600244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53265" y="877315"/>
            <a:ext cx="672213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These webinars are presented for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informational purposes only,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and do not qualify for state CE credits.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you are seeking CE credits: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Visit our website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2"/>
              </a:rPr>
              <a:t>https://mcief.org/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 email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3"/>
              </a:rPr>
              <a:t>TRS@MCIEF.org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50511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58296" y="1146338"/>
            <a:ext cx="68400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If you have any questions, please type them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 the “chat” window.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 They will be answered as time allows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or responded to after the webinar via email.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If you experience audio problems,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please send us a note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 the “chat” window or call 800-741-4084.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 will attempt to correct the problem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as soon as possible.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862149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432C70-620B-4B30-AAA0-B074F445F164}"/>
              </a:ext>
            </a:extLst>
          </p:cNvPr>
          <p:cNvSpPr txBox="1"/>
          <p:nvPr/>
        </p:nvSpPr>
        <p:spPr>
          <a:xfrm>
            <a:off x="833718" y="1074510"/>
            <a:ext cx="1102658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+mn-lt"/>
              </a:rPr>
              <a:t>Presented by:</a:t>
            </a:r>
          </a:p>
          <a:p>
            <a:pPr algn="ctr"/>
            <a:br>
              <a:rPr lang="en-US" sz="3200" b="1" dirty="0">
                <a:solidFill>
                  <a:schemeClr val="tx1"/>
                </a:solidFill>
                <a:latin typeface="+mn-lt"/>
              </a:rPr>
            </a:br>
            <a:r>
              <a:rPr lang="en-US" sz="2800" b="1" dirty="0">
                <a:solidFill>
                  <a:schemeClr val="tx1"/>
                </a:solidFill>
                <a:latin typeface="+mn-lt"/>
              </a:rPr>
              <a:t>Chad Krueger, Central Analysis Bureau</a:t>
            </a:r>
          </a:p>
          <a:p>
            <a:pPr algn="ctr"/>
            <a:r>
              <a:rPr lang="en-US" sz="2800" b="1" dirty="0">
                <a:latin typeface="+mn-lt"/>
                <a:hlinkClick r:id="rId2"/>
              </a:rPr>
              <a:t>ckrueger@cabadvantage.com</a:t>
            </a:r>
            <a:endParaRPr lang="en-US" sz="2800" b="1" dirty="0">
              <a:latin typeface="+mn-lt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n-lt"/>
              </a:rPr>
              <a:t>Shu</a:t>
            </a:r>
            <a:r>
              <a:rPr lang="en-US" sz="2800" b="1" dirty="0">
                <a:latin typeface="+mn-lt"/>
              </a:rPr>
              <a:t>ie Yankelewitz, Central Analysis Bureau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n-lt"/>
                <a:hlinkClick r:id="rId3"/>
              </a:rPr>
              <a:t>yankelew@cabadvantage.com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  <a:p>
            <a:pPr algn="ctr"/>
            <a:endParaRPr lang="de-DE" sz="2800" b="1" dirty="0">
              <a:latin typeface="+mn-lt"/>
            </a:endParaRPr>
          </a:p>
          <a:p>
            <a:pPr algn="ctr"/>
            <a:r>
              <a:rPr lang="de-DE" sz="2800" b="1" dirty="0">
                <a:latin typeface="+mn-lt"/>
              </a:rPr>
              <a:t>Joe Hutelmyer, CEO/COO Motor Carrier Insurance Education Foundation</a:t>
            </a:r>
          </a:p>
          <a:p>
            <a:pPr algn="ctr"/>
            <a:r>
              <a:rPr lang="de-DE" sz="2800" b="1" dirty="0">
                <a:solidFill>
                  <a:schemeClr val="tx1"/>
                </a:solidFill>
                <a:latin typeface="+mn-lt"/>
                <a:hlinkClick r:id="rId4"/>
              </a:rPr>
              <a:t>joe@mcief.org</a:t>
            </a:r>
            <a:endParaRPr lang="de-DE" sz="2800" b="1" dirty="0">
              <a:solidFill>
                <a:schemeClr val="tx1"/>
              </a:solidFill>
              <a:latin typeface="+mn-lt"/>
            </a:endParaRPr>
          </a:p>
          <a:p>
            <a:pPr algn="ctr"/>
            <a:br>
              <a:rPr lang="en-US" sz="1800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57049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1394279"/>
            <a:ext cx="10482981" cy="156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MS Reference Sans Serif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MS Reference Sans Serif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MS Reference Sans Serif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MS Reference Sans Serif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MS Reference Sans Serif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MS Reference Sans Serif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MS Reference Sans Serif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MS Reference Sans Serif" pitchFamily="34" charset="0"/>
              </a:defRPr>
            </a:lvl9pPr>
          </a:lstStyle>
          <a:p>
            <a:pPr algn="l" defTabSz="1219170"/>
            <a:r>
              <a:rPr lang="en-US" sz="7333" dirty="0">
                <a:solidFill>
                  <a:srgbClr val="FFFFFF"/>
                </a:solidFill>
                <a:latin typeface="MS Reference Sans Serif" panose="020B0604030504040204" pitchFamily="34" charset="0"/>
                <a:ea typeface="Times New Roman" panose="02020603050405020304" pitchFamily="18" charset="0"/>
              </a:rPr>
              <a:t>MCIEF</a:t>
            </a:r>
          </a:p>
          <a:p>
            <a:pPr algn="l" defTabSz="1219170">
              <a:lnSpc>
                <a:spcPct val="150000"/>
              </a:lnSpc>
            </a:pPr>
            <a:r>
              <a:rPr lang="en-US" sz="3733" b="1" dirty="0">
                <a:solidFill>
                  <a:srgbClr val="7AD3D3"/>
                </a:solidFill>
                <a:latin typeface="MS Reference Sans Serif" panose="020B0604030504040204" pitchFamily="34" charset="0"/>
                <a:ea typeface="Times New Roman" panose="02020603050405020304" pitchFamily="18" charset="0"/>
              </a:rPr>
              <a:t>Vendor Spotlight</a:t>
            </a:r>
            <a:endParaRPr lang="en-US" sz="3733" dirty="0">
              <a:solidFill>
                <a:srgbClr val="7AD3D3"/>
              </a:solidFill>
              <a:latin typeface="MS Reference Sans Serif" panose="020B060403050404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5554669" y="5254977"/>
            <a:ext cx="6044665" cy="63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r" defTabSz="1219170">
              <a:buNone/>
            </a:pPr>
            <a:r>
              <a:rPr lang="en-US" altLang="en-US" sz="2667" dirty="0">
                <a:solidFill>
                  <a:srgbClr val="FFFFFF"/>
                </a:solidFill>
                <a:latin typeface="MS Reference Sans Serif"/>
              </a:rPr>
              <a:t>Presented by:</a:t>
            </a:r>
          </a:p>
          <a:p>
            <a:pPr marL="457189" indent="-457189" algn="r" defTabSz="1219170">
              <a:buNone/>
            </a:pPr>
            <a:r>
              <a:rPr lang="en-US" altLang="en-US" sz="2667" dirty="0">
                <a:solidFill>
                  <a:srgbClr val="FFFFFF"/>
                </a:solidFill>
                <a:latin typeface="MS Reference Sans Serif"/>
              </a:rPr>
              <a:t>Shuie Yankelewitz</a:t>
            </a:r>
          </a:p>
          <a:p>
            <a:pPr marL="457189" indent="-457189" algn="r" defTabSz="1219170">
              <a:buNone/>
            </a:pPr>
            <a:r>
              <a:rPr lang="en-US" altLang="en-US" sz="2667" dirty="0">
                <a:solidFill>
                  <a:srgbClr val="FFFFFF"/>
                </a:solidFill>
                <a:latin typeface="MS Reference Sans Serif"/>
              </a:rPr>
              <a:t>Chad Krueger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4B4D2E-AD6F-8447-8810-D1CBCBC92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3405" y="1123899"/>
            <a:ext cx="6267191" cy="22137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CD7B8A-4D32-2948-A086-4D18CEADC897}"/>
              </a:ext>
            </a:extLst>
          </p:cNvPr>
          <p:cNvSpPr/>
          <p:nvPr/>
        </p:nvSpPr>
        <p:spPr>
          <a:xfrm>
            <a:off x="-101600" y="4681107"/>
            <a:ext cx="12293600" cy="1008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hangingPunct="1"/>
            <a:endParaRPr lang="en-US" sz="2400" dirty="0">
              <a:solidFill>
                <a:prstClr val="white"/>
              </a:solidFill>
              <a:latin typeface="MS Reference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98887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1422400" y="2209800"/>
          <a:ext cx="9677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315BEDD-B6A0-BA4C-9DA8-AEBCD221C2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55" y="482601"/>
            <a:ext cx="3766732" cy="1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4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1143000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Where does CAB’s data come from?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165225"/>
          <a:ext cx="10972800" cy="452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40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E19001-73CD-FC43-BE38-89CDF44C4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hangingPunct="1"/>
            <a:endParaRPr lang="en-US" sz="2400" dirty="0">
              <a:solidFill>
                <a:prstClr val="white"/>
              </a:solidFill>
              <a:latin typeface="MS Reference Sans Serif"/>
            </a:endParaRPr>
          </a:p>
        </p:txBody>
      </p:sp>
      <p:sp>
        <p:nvSpPr>
          <p:cNvPr id="192" name="Google Shape;192;p32"/>
          <p:cNvSpPr txBox="1">
            <a:spLocks noGrp="1"/>
          </p:cNvSpPr>
          <p:nvPr>
            <p:ph type="title" idx="4294967295"/>
          </p:nvPr>
        </p:nvSpPr>
        <p:spPr>
          <a:xfrm>
            <a:off x="0" y="448734"/>
            <a:ext cx="12192000" cy="8043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5333" dirty="0">
                <a:solidFill>
                  <a:schemeClr val="tx1"/>
                </a:solidFill>
              </a:rPr>
              <a:t>Evolution of Data Usage </a:t>
            </a:r>
            <a:endParaRPr sz="5333" dirty="0">
              <a:solidFill>
                <a:schemeClr val="tx1"/>
              </a:solidFill>
            </a:endParaRPr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4294967295"/>
          </p:nvPr>
        </p:nvSpPr>
        <p:spPr>
          <a:xfrm>
            <a:off x="812800" y="1761067"/>
            <a:ext cx="10862733" cy="34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>
              <a:spcBef>
                <a:spcPts val="2133"/>
              </a:spcBef>
              <a:spcAft>
                <a:spcPts val="0"/>
              </a:spcAft>
              <a:buSzPts val="1800"/>
              <a:buChar char="●"/>
            </a:pPr>
            <a:r>
              <a:rPr lang="en" sz="2667" dirty="0">
                <a:solidFill>
                  <a:schemeClr val="bg1"/>
                </a:solidFill>
              </a:rPr>
              <a:t>Using data to determine the </a:t>
            </a:r>
            <a:r>
              <a:rPr lang="en" sz="2667" dirty="0">
                <a:solidFill>
                  <a:schemeClr val="tx1"/>
                </a:solidFill>
              </a:rPr>
              <a:t>safety culture and safety performance</a:t>
            </a:r>
            <a:r>
              <a:rPr lang="en" sz="2667" dirty="0">
                <a:solidFill>
                  <a:schemeClr val="bg1"/>
                </a:solidFill>
              </a:rPr>
              <a:t> of motor carriers has always been a driving force for FMCSA and the insurance industry.</a:t>
            </a:r>
            <a:endParaRPr sz="2667" dirty="0">
              <a:solidFill>
                <a:schemeClr val="bg1"/>
              </a:solidFill>
            </a:endParaRPr>
          </a:p>
          <a:p>
            <a:pPr marL="609585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2667" dirty="0">
              <a:solidFill>
                <a:schemeClr val="bg1"/>
              </a:solidFill>
            </a:endParaRPr>
          </a:p>
          <a:p>
            <a:pPr marL="609585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667" dirty="0">
                <a:solidFill>
                  <a:schemeClr val="bg1"/>
                </a:solidFill>
              </a:rPr>
              <a:t>Data collection methods, data availability and emerging technologies over the years have improved the process and sharpened the results.</a:t>
            </a:r>
            <a:endParaRPr sz="2667" dirty="0">
              <a:solidFill>
                <a:schemeClr val="bg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A40D35-1182-B74C-A06F-D5D90F7D03B4}"/>
              </a:ext>
            </a:extLst>
          </p:cNvPr>
          <p:cNvGrpSpPr/>
          <p:nvPr/>
        </p:nvGrpSpPr>
        <p:grpSpPr>
          <a:xfrm>
            <a:off x="0" y="5664200"/>
            <a:ext cx="12192000" cy="132376"/>
            <a:chOff x="0" y="4186349"/>
            <a:chExt cx="9144000" cy="992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5F3A72-4ECD-374C-B120-C171A2D0ED24}"/>
                </a:ext>
              </a:extLst>
            </p:cNvPr>
            <p:cNvSpPr/>
            <p:nvPr/>
          </p:nvSpPr>
          <p:spPr>
            <a:xfrm rot="5400000">
              <a:off x="2742037" y="1444312"/>
              <a:ext cx="99282" cy="5583356"/>
            </a:xfrm>
            <a:prstGeom prst="rect">
              <a:avLst/>
            </a:prstGeom>
            <a:solidFill>
              <a:srgbClr val="40C0C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hangingPunct="1"/>
              <a:endParaRPr lang="en-US" sz="2400" dirty="0">
                <a:solidFill>
                  <a:prstClr val="white"/>
                </a:solidFill>
                <a:latin typeface="MS Reference Sans Serif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8E8B0E-2985-9648-970F-A9A48CF77AD1}"/>
                </a:ext>
              </a:extLst>
            </p:cNvPr>
            <p:cNvSpPr/>
            <p:nvPr/>
          </p:nvSpPr>
          <p:spPr>
            <a:xfrm rot="5400000">
              <a:off x="7311279" y="2452910"/>
              <a:ext cx="99282" cy="3566160"/>
            </a:xfrm>
            <a:prstGeom prst="rect">
              <a:avLst/>
            </a:prstGeom>
            <a:solidFill>
              <a:srgbClr val="40C0C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hangingPunct="1"/>
              <a:endParaRPr lang="en-US" sz="2400" dirty="0">
                <a:solidFill>
                  <a:prstClr val="white"/>
                </a:solidFill>
                <a:latin typeface="MS Reference Sans Serif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C73625A-0A1B-C34A-9A02-FEA4D0F5A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67" y="5994786"/>
            <a:ext cx="1871133" cy="6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4000" dirty="0"/>
              <a:t>The Motivation for </a:t>
            </a:r>
            <a:br>
              <a:rPr lang="en" sz="4000" dirty="0"/>
            </a:br>
            <a:r>
              <a:rPr lang="en" sz="4000" dirty="0"/>
              <a:t>Enhanced Risk Assessment</a:t>
            </a:r>
            <a:endParaRPr sz="4000" dirty="0"/>
          </a:p>
        </p:txBody>
      </p:sp>
      <p:sp>
        <p:nvSpPr>
          <p:cNvPr id="174" name="Google Shape;174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0"/>
              </a:spcAft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175" name="Google Shape;175;p31"/>
          <p:cNvSpPr/>
          <p:nvPr/>
        </p:nvSpPr>
        <p:spPr>
          <a:xfrm>
            <a:off x="4082896" y="2014185"/>
            <a:ext cx="4026209" cy="90525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eaLnBrk="1" hangingPunct="1"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Enhanced Risk Assessment</a:t>
            </a:r>
            <a:endParaRPr sz="2000" dirty="0">
              <a:solidFill>
                <a:srgbClr val="FFFFFF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176" name="Google Shape;176;p31"/>
          <p:cNvSpPr/>
          <p:nvPr/>
        </p:nvSpPr>
        <p:spPr>
          <a:xfrm>
            <a:off x="7430987" y="3327400"/>
            <a:ext cx="2050800" cy="73079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eaLnBrk="1" hangingPunct="1">
              <a:spcBef>
                <a:spcPts val="0"/>
              </a:spcBef>
              <a:spcAft>
                <a:spcPts val="0"/>
              </a:spcAft>
            </a:pPr>
            <a:r>
              <a:rPr lang="en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Insurance</a:t>
            </a:r>
            <a:endParaRPr sz="1600" dirty="0">
              <a:solidFill>
                <a:srgbClr val="FFFFFF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177" name="Google Shape;177;p31"/>
          <p:cNvSpPr/>
          <p:nvPr/>
        </p:nvSpPr>
        <p:spPr>
          <a:xfrm>
            <a:off x="2710196" y="3327400"/>
            <a:ext cx="2050800" cy="73079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eaLnBrk="1" hangingPunct="1">
              <a:spcBef>
                <a:spcPts val="0"/>
              </a:spcBef>
              <a:spcAft>
                <a:spcPts val="0"/>
              </a:spcAft>
            </a:pPr>
            <a:r>
              <a:rPr lang="en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FMCSA</a:t>
            </a:r>
            <a:endParaRPr sz="1600" dirty="0">
              <a:solidFill>
                <a:srgbClr val="FFFFFF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178" name="Google Shape;178;p31"/>
          <p:cNvSpPr/>
          <p:nvPr/>
        </p:nvSpPr>
        <p:spPr>
          <a:xfrm>
            <a:off x="1583200" y="4527003"/>
            <a:ext cx="2050800" cy="730797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eaLnBrk="1" hangingPunct="1">
              <a:spcBef>
                <a:spcPts val="0"/>
              </a:spcBef>
              <a:spcAft>
                <a:spcPts val="0"/>
              </a:spcAft>
            </a:pPr>
            <a:r>
              <a:rPr lang="en"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Targeted Intervention</a:t>
            </a:r>
            <a:endParaRPr sz="2400" dirty="0">
              <a:solidFill>
                <a:srgbClr val="FFFFFF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179" name="Google Shape;179;p31"/>
          <p:cNvSpPr/>
          <p:nvPr/>
        </p:nvSpPr>
        <p:spPr>
          <a:xfrm>
            <a:off x="3837191" y="4527003"/>
            <a:ext cx="2050800" cy="730797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eaLnBrk="1" hangingPunct="1">
              <a:spcBef>
                <a:spcPts val="0"/>
              </a:spcBef>
              <a:spcAft>
                <a:spcPts val="0"/>
              </a:spcAft>
            </a:pPr>
            <a:r>
              <a:rPr lang="en"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Crash Reduction</a:t>
            </a:r>
            <a:endParaRPr sz="2400" dirty="0">
              <a:solidFill>
                <a:srgbClr val="FFFFFF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180" name="Google Shape;180;p31"/>
          <p:cNvSpPr/>
          <p:nvPr/>
        </p:nvSpPr>
        <p:spPr>
          <a:xfrm>
            <a:off x="6304000" y="4527003"/>
            <a:ext cx="2050800" cy="730797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eaLnBrk="1" hangingPunct="1">
              <a:spcBef>
                <a:spcPts val="0"/>
              </a:spcBef>
              <a:spcAft>
                <a:spcPts val="0"/>
              </a:spcAft>
            </a:pPr>
            <a:r>
              <a:rPr lang="en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 Cost Reduction</a:t>
            </a:r>
            <a:endParaRPr sz="2400" dirty="0">
              <a:solidFill>
                <a:srgbClr val="FFFFFF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181" name="Google Shape;181;p31"/>
          <p:cNvSpPr/>
          <p:nvPr/>
        </p:nvSpPr>
        <p:spPr>
          <a:xfrm>
            <a:off x="8557991" y="4527003"/>
            <a:ext cx="2050800" cy="730797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eaLnBrk="1" hangingPunct="1">
              <a:spcBef>
                <a:spcPts val="0"/>
              </a:spcBef>
              <a:spcAft>
                <a:spcPts val="0"/>
              </a:spcAft>
            </a:pPr>
            <a:r>
              <a:rPr lang="en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Identify Exposures</a:t>
            </a:r>
            <a:endParaRPr sz="2400" dirty="0">
              <a:solidFill>
                <a:srgbClr val="FFFFFF"/>
              </a:solidFill>
              <a:latin typeface="MS Reference Sans Serif" pitchFamily="34" charset="0"/>
              <a:cs typeface="Arial" charset="0"/>
            </a:endParaRPr>
          </a:p>
        </p:txBody>
      </p:sp>
      <p:cxnSp>
        <p:nvCxnSpPr>
          <p:cNvPr id="182" name="Google Shape;182;p31"/>
          <p:cNvCxnSpPr>
            <a:cxnSpLocks/>
            <a:stCxn id="175" idx="2"/>
            <a:endCxn id="176" idx="0"/>
          </p:cNvCxnSpPr>
          <p:nvPr/>
        </p:nvCxnSpPr>
        <p:spPr>
          <a:xfrm rot="16200000" flipH="1">
            <a:off x="7072214" y="1943225"/>
            <a:ext cx="407961" cy="236038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p31"/>
          <p:cNvCxnSpPr>
            <a:cxnSpLocks/>
            <a:stCxn id="177" idx="0"/>
            <a:endCxn id="175" idx="2"/>
          </p:cNvCxnSpPr>
          <p:nvPr/>
        </p:nvCxnSpPr>
        <p:spPr>
          <a:xfrm rot="5400000" flipH="1" flipV="1">
            <a:off x="4711818" y="1943219"/>
            <a:ext cx="407961" cy="236040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p31"/>
          <p:cNvCxnSpPr>
            <a:stCxn id="177" idx="2"/>
            <a:endCxn id="179" idx="0"/>
          </p:cNvCxnSpPr>
          <p:nvPr/>
        </p:nvCxnSpPr>
        <p:spPr>
          <a:xfrm rot="16200000" flipH="1">
            <a:off x="4064691" y="3729103"/>
            <a:ext cx="468805" cy="112699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p31"/>
          <p:cNvCxnSpPr>
            <a:stCxn id="178" idx="0"/>
            <a:endCxn id="177" idx="2"/>
          </p:cNvCxnSpPr>
          <p:nvPr/>
        </p:nvCxnSpPr>
        <p:spPr>
          <a:xfrm rot="5400000" flipH="1" flipV="1">
            <a:off x="2937695" y="3729103"/>
            <a:ext cx="468805" cy="112699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6" name="Google Shape;186;p31"/>
          <p:cNvCxnSpPr>
            <a:stCxn id="176" idx="2"/>
            <a:endCxn id="181" idx="0"/>
          </p:cNvCxnSpPr>
          <p:nvPr/>
        </p:nvCxnSpPr>
        <p:spPr>
          <a:xfrm rot="16200000" flipH="1">
            <a:off x="8785486" y="3729098"/>
            <a:ext cx="468805" cy="112700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7" name="Google Shape;187;p31"/>
          <p:cNvCxnSpPr>
            <a:stCxn id="180" idx="0"/>
            <a:endCxn id="176" idx="2"/>
          </p:cNvCxnSpPr>
          <p:nvPr/>
        </p:nvCxnSpPr>
        <p:spPr>
          <a:xfrm rot="5400000" flipH="1" flipV="1">
            <a:off x="7658491" y="3729107"/>
            <a:ext cx="468805" cy="112698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43365611"/>
      </p:ext>
    </p:extLst>
  </p:cSld>
  <p:clrMapOvr>
    <a:masterClrMapping/>
  </p:clrMapOvr>
</p:sld>
</file>

<file path=ppt/theme/theme1.xml><?xml version="1.0" encoding="utf-8"?>
<a:theme xmlns:a="http://schemas.openxmlformats.org/drawingml/2006/main" name="MCIEF2">
  <a:themeElements>
    <a:clrScheme name="Custom 3">
      <a:dk1>
        <a:sysClr val="windowText" lastClr="000000"/>
      </a:dk1>
      <a:lt1>
        <a:sysClr val="window" lastClr="FFFFFF"/>
      </a:lt1>
      <a:dk2>
        <a:srgbClr val="A5A5A5"/>
      </a:dk2>
      <a:lt2>
        <a:srgbClr val="F9CEC2"/>
      </a:lt2>
      <a:accent1>
        <a:srgbClr val="A5300F"/>
      </a:accent1>
      <a:accent2>
        <a:srgbClr val="D55816"/>
      </a:accent2>
      <a:accent3>
        <a:srgbClr val="F14415"/>
      </a:accent3>
      <a:accent4>
        <a:srgbClr val="B19C7D"/>
      </a:accent4>
      <a:accent5>
        <a:srgbClr val="7F5F52"/>
      </a:accent5>
      <a:accent6>
        <a:srgbClr val="B27D49"/>
      </a:accent6>
      <a:hlink>
        <a:srgbClr val="0070C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IEF Template Without Gray Box - CORRECT - 12-1-17 [Read-Only]" id="{6765B0DF-B0E7-4DC4-B28C-5A81F23DE932}" vid="{900DF296-8B59-4EB7-A469-09A63D72D210}"/>
    </a:ext>
  </a:extLst>
</a:theme>
</file>

<file path=ppt/theme/theme2.xml><?xml version="1.0" encoding="utf-8"?>
<a:theme xmlns:a="http://schemas.openxmlformats.org/drawingml/2006/main" name="CAB presentation blue background">
  <a:themeElements>
    <a:clrScheme name="CAB colors">
      <a:dk1>
        <a:srgbClr val="7AD3D3"/>
      </a:dk1>
      <a:lt1>
        <a:sysClr val="window" lastClr="FFFFFF"/>
      </a:lt1>
      <a:dk2>
        <a:srgbClr val="313E48"/>
      </a:dk2>
      <a:lt2>
        <a:srgbClr val="B4E7E6"/>
      </a:lt2>
      <a:accent1>
        <a:srgbClr val="4B5E6D"/>
      </a:accent1>
      <a:accent2>
        <a:srgbClr val="43C4C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AB Theme">
      <a:majorFont>
        <a:latin typeface="MS Reference Sans Serif"/>
        <a:ea typeface=""/>
        <a:cs typeface=""/>
      </a:majorFont>
      <a:minorFont>
        <a:latin typeface="MS Reference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B Presentation White Bottom logo">
  <a:themeElements>
    <a:clrScheme name="CAB colors">
      <a:dk1>
        <a:srgbClr val="7AD3D3"/>
      </a:dk1>
      <a:lt1>
        <a:sysClr val="window" lastClr="FFFFFF"/>
      </a:lt1>
      <a:dk2>
        <a:srgbClr val="313E48"/>
      </a:dk2>
      <a:lt2>
        <a:srgbClr val="B4E7E6"/>
      </a:lt2>
      <a:accent1>
        <a:srgbClr val="4B5E6D"/>
      </a:accent1>
      <a:accent2>
        <a:srgbClr val="43C4C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AB Theme">
      <a:majorFont>
        <a:latin typeface="MS Reference Sans Serif"/>
        <a:ea typeface=""/>
        <a:cs typeface=""/>
      </a:majorFont>
      <a:minorFont>
        <a:latin typeface="MS Reference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539</Words>
  <Application>Microsoft Office PowerPoint</Application>
  <PresentationFormat>Widescreen</PresentationFormat>
  <Paragraphs>94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MS Reference Sans Serif</vt:lpstr>
      <vt:lpstr>Roboto</vt:lpstr>
      <vt:lpstr>Tw Cen MT</vt:lpstr>
      <vt:lpstr>Wingdings</vt:lpstr>
      <vt:lpstr>MCIEF2</vt:lpstr>
      <vt:lpstr>CAB presentation blue background</vt:lpstr>
      <vt:lpstr>CAB Presentation White Bottom logo</vt:lpstr>
      <vt:lpstr>     WELCOME TO THE MONTHLY  “VENDOR HOUR” WEBINAR   These webinars are presented the  fourth Thursday of each month at 2:00pm ET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does CAB’s data come from?</vt:lpstr>
      <vt:lpstr>Evolution of Data Usage </vt:lpstr>
      <vt:lpstr>The Motivation for  Enhanced Risk Assessment</vt:lpstr>
      <vt:lpstr>Joe Hutelmyer: Discussion</vt:lpstr>
      <vt:lpstr>CAB: Industry Recognized Leader for Insight into Motor Carriers</vt:lpstr>
      <vt:lpstr>Remember, Have Fun Out There!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TruckStop 2021</dc:title>
  <dc:creator>Clay Merches</dc:creator>
  <cp:lastModifiedBy>Beth Medina</cp:lastModifiedBy>
  <cp:revision>42</cp:revision>
  <dcterms:created xsi:type="dcterms:W3CDTF">2020-12-09T22:55:54Z</dcterms:created>
  <dcterms:modified xsi:type="dcterms:W3CDTF">2022-03-25T12:32:24Z</dcterms:modified>
</cp:coreProperties>
</file>