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85" r:id="rId2"/>
    <p:sldId id="446" r:id="rId3"/>
    <p:sldId id="447" r:id="rId4"/>
    <p:sldId id="464" r:id="rId5"/>
    <p:sldId id="465" r:id="rId6"/>
    <p:sldId id="466" r:id="rId7"/>
    <p:sldId id="448" r:id="rId8"/>
    <p:sldId id="458" r:id="rId9"/>
    <p:sldId id="459" r:id="rId10"/>
    <p:sldId id="267" r:id="rId11"/>
    <p:sldId id="269" r:id="rId12"/>
    <p:sldId id="271" r:id="rId13"/>
    <p:sldId id="268" r:id="rId14"/>
    <p:sldId id="259" r:id="rId15"/>
    <p:sldId id="294" r:id="rId16"/>
    <p:sldId id="263" r:id="rId17"/>
    <p:sldId id="449" r:id="rId18"/>
    <p:sldId id="460" r:id="rId19"/>
    <p:sldId id="450" r:id="rId20"/>
    <p:sldId id="452" r:id="rId21"/>
    <p:sldId id="453" r:id="rId22"/>
    <p:sldId id="463" r:id="rId23"/>
    <p:sldId id="454" r:id="rId24"/>
    <p:sldId id="461" r:id="rId25"/>
    <p:sldId id="462" r:id="rId26"/>
    <p:sldId id="455" r:id="rId27"/>
    <p:sldId id="456" r:id="rId28"/>
    <p:sldId id="457" r:id="rId29"/>
  </p:sldIdLst>
  <p:sldSz cx="12192000" cy="6858000"/>
  <p:notesSz cx="6954838" cy="9309100"/>
  <p:defaultTextStyle>
    <a:defPPr>
      <a:defRPr lang="en-US"/>
    </a:defPPr>
    <a:lvl1pPr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1pPr>
    <a:lvl2pPr marL="4572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4393" cy="4673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8872" y="1"/>
            <a:ext cx="3014393" cy="467363"/>
          </a:xfrm>
          <a:prstGeom prst="rect">
            <a:avLst/>
          </a:prstGeom>
        </p:spPr>
        <p:txBody>
          <a:bodyPr vert="horz" lIns="91440" tIns="45720" rIns="91440" bIns="45720" rtlCol="0"/>
          <a:lstStyle>
            <a:lvl1pPr algn="r">
              <a:defRPr sz="1200"/>
            </a:lvl1pPr>
          </a:lstStyle>
          <a:p>
            <a:fld id="{957EA085-9E09-4DF9-A354-1FC877BC7567}" type="datetimeFigureOut">
              <a:rPr lang="en-US" smtClean="0"/>
              <a:t>1/12/2023</a:t>
            </a:fld>
            <a:endParaRPr lang="en-US" dirty="0"/>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6114" y="4479688"/>
            <a:ext cx="5562610" cy="366577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41739"/>
            <a:ext cx="3014393" cy="4673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8872" y="8841739"/>
            <a:ext cx="3014393" cy="467363"/>
          </a:xfrm>
          <a:prstGeom prst="rect">
            <a:avLst/>
          </a:prstGeom>
        </p:spPr>
        <p:txBody>
          <a:bodyPr vert="horz" lIns="91440" tIns="45720" rIns="91440" bIns="45720" rtlCol="0" anchor="b"/>
          <a:lstStyle>
            <a:lvl1pPr algn="r">
              <a:defRPr sz="1200"/>
            </a:lvl1pPr>
          </a:lstStyle>
          <a:p>
            <a:fld id="{E1F4C36F-0945-481B-9D9F-948A8989D398}" type="slidenum">
              <a:rPr lang="en-US" smtClean="0"/>
              <a:t>‹#›</a:t>
            </a:fld>
            <a:endParaRPr lang="en-US" dirty="0"/>
          </a:p>
        </p:txBody>
      </p:sp>
    </p:spTree>
    <p:extLst>
      <p:ext uri="{BB962C8B-B14F-4D97-AF65-F5344CB8AC3E}">
        <p14:creationId xmlns:p14="http://schemas.microsoft.com/office/powerpoint/2010/main" val="1538744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021E5-48D6-4CE5-A80F-4B57678C8558}" type="slidenum">
              <a:rPr lang="en-US" smtClean="0"/>
              <a:t>2</a:t>
            </a:fld>
            <a:endParaRPr lang="en-US" dirty="0"/>
          </a:p>
        </p:txBody>
      </p:sp>
    </p:spTree>
    <p:extLst>
      <p:ext uri="{BB962C8B-B14F-4D97-AF65-F5344CB8AC3E}">
        <p14:creationId xmlns:p14="http://schemas.microsoft.com/office/powerpoint/2010/main" val="4300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p:spPr>
        <p:txBody>
          <a:bodyPr/>
          <a:lstStyle/>
          <a:p>
            <a:endParaRPr lang="en-US" altLang="en-US" dirty="0">
              <a:latin typeface="Arial" charset="0"/>
            </a:endParaRPr>
          </a:p>
        </p:txBody>
      </p:sp>
      <p:sp>
        <p:nvSpPr>
          <p:cNvPr id="108548" name="Slide Number Placeholder 3"/>
          <p:cNvSpPr>
            <a:spLocks noGrp="1"/>
          </p:cNvSpPr>
          <p:nvPr>
            <p:ph type="sldNum" sz="quarter" idx="5"/>
          </p:nvPr>
        </p:nvSpPr>
        <p:spPr>
          <a:noFill/>
        </p:spPr>
        <p:txBody>
          <a:bodyPr/>
          <a:lstStyle>
            <a:lvl1pPr defTabSz="912879" eaLnBrk="0" hangingPunct="0">
              <a:spcBef>
                <a:spcPct val="30000"/>
              </a:spcBef>
              <a:defRPr sz="1200">
                <a:solidFill>
                  <a:schemeClr val="tx1"/>
                </a:solidFill>
                <a:latin typeface="Arial" charset="0"/>
              </a:defRPr>
            </a:lvl1pPr>
            <a:lvl2pPr marL="729057" indent="-280406" defTabSz="912879" eaLnBrk="0" hangingPunct="0">
              <a:spcBef>
                <a:spcPct val="30000"/>
              </a:spcBef>
              <a:defRPr sz="1200">
                <a:solidFill>
                  <a:schemeClr val="tx1"/>
                </a:solidFill>
                <a:latin typeface="Arial" charset="0"/>
              </a:defRPr>
            </a:lvl2pPr>
            <a:lvl3pPr marL="1121626" indent="-224325" defTabSz="912879" eaLnBrk="0" hangingPunct="0">
              <a:spcBef>
                <a:spcPct val="30000"/>
              </a:spcBef>
              <a:defRPr sz="1200">
                <a:solidFill>
                  <a:schemeClr val="tx1"/>
                </a:solidFill>
                <a:latin typeface="Arial" charset="0"/>
              </a:defRPr>
            </a:lvl3pPr>
            <a:lvl4pPr marL="1570276" indent="-224325" defTabSz="912879" eaLnBrk="0" hangingPunct="0">
              <a:spcBef>
                <a:spcPct val="30000"/>
              </a:spcBef>
              <a:defRPr sz="1200">
                <a:solidFill>
                  <a:schemeClr val="tx1"/>
                </a:solidFill>
                <a:latin typeface="Arial" charset="0"/>
              </a:defRPr>
            </a:lvl4pPr>
            <a:lvl5pPr marL="2018927" indent="-224325" defTabSz="912879" eaLnBrk="0" hangingPunct="0">
              <a:spcBef>
                <a:spcPct val="30000"/>
              </a:spcBef>
              <a:defRPr sz="1200">
                <a:solidFill>
                  <a:schemeClr val="tx1"/>
                </a:solidFill>
                <a:latin typeface="Arial" charset="0"/>
              </a:defRPr>
            </a:lvl5pPr>
            <a:lvl6pPr marL="2467577" indent="-224325" defTabSz="912879" eaLnBrk="0" fontAlgn="base" hangingPunct="0">
              <a:spcBef>
                <a:spcPct val="30000"/>
              </a:spcBef>
              <a:spcAft>
                <a:spcPct val="0"/>
              </a:spcAft>
              <a:defRPr sz="1200">
                <a:solidFill>
                  <a:schemeClr val="tx1"/>
                </a:solidFill>
                <a:latin typeface="Arial" charset="0"/>
              </a:defRPr>
            </a:lvl6pPr>
            <a:lvl7pPr marL="2916227" indent="-224325" defTabSz="912879" eaLnBrk="0" fontAlgn="base" hangingPunct="0">
              <a:spcBef>
                <a:spcPct val="30000"/>
              </a:spcBef>
              <a:spcAft>
                <a:spcPct val="0"/>
              </a:spcAft>
              <a:defRPr sz="1200">
                <a:solidFill>
                  <a:schemeClr val="tx1"/>
                </a:solidFill>
                <a:latin typeface="Arial" charset="0"/>
              </a:defRPr>
            </a:lvl7pPr>
            <a:lvl8pPr marL="3364878" indent="-224325" defTabSz="912879" eaLnBrk="0" fontAlgn="base" hangingPunct="0">
              <a:spcBef>
                <a:spcPct val="30000"/>
              </a:spcBef>
              <a:spcAft>
                <a:spcPct val="0"/>
              </a:spcAft>
              <a:defRPr sz="1200">
                <a:solidFill>
                  <a:schemeClr val="tx1"/>
                </a:solidFill>
                <a:latin typeface="Arial" charset="0"/>
              </a:defRPr>
            </a:lvl8pPr>
            <a:lvl9pPr marL="3813528" indent="-224325" defTabSz="912879"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721351"/>
            <a:ext cx="9656064" cy="1143000"/>
          </a:xfrm>
        </p:spPr>
        <p:txBody>
          <a:bodyPr/>
          <a:lstStyle>
            <a:lvl1pPr algn="ctr">
              <a:defRPr b="1">
                <a:solidFill>
                  <a:srgbClr val="F15859"/>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785615"/>
            <a:ext cx="8534400" cy="963168"/>
          </a:xfrm>
        </p:spPr>
        <p:txBody>
          <a:bodyPr anchor="ctr" anchorCtr="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id="{830A9288-B548-40C4-9E85-C1905DB4EBB3}"/>
              </a:ext>
            </a:extLst>
          </p:cNvPr>
          <p:cNvSpPr>
            <a:spLocks noGrp="1"/>
          </p:cNvSpPr>
          <p:nvPr>
            <p:ph type="sldNum" sz="quarter" idx="10"/>
          </p:nvPr>
        </p:nvSpPr>
        <p:spPr/>
        <p:txBody>
          <a:bodyPr/>
          <a:lstStyle>
            <a:lvl1pPr>
              <a:defRPr sz="1400"/>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422924376"/>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Policy Language">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85800" y="2781300"/>
            <a:ext cx="3457575" cy="3344864"/>
          </a:xfrm>
          <a:noFill/>
        </p:spPr>
        <p:txBody>
          <a:bodyPr anchor="ct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685800" y="273050"/>
            <a:ext cx="3457575" cy="2508250"/>
          </a:xfrm>
          <a:noFill/>
        </p:spPr>
        <p:txBody>
          <a:bodyPr anchor="ctr"/>
          <a:lstStyle>
            <a:lvl1pPr algn="ctr">
              <a:defRPr sz="4000" b="1"/>
            </a:lvl1pPr>
          </a:lstStyle>
          <a:p>
            <a:r>
              <a:rPr lang="en-US"/>
              <a:t>Click to edit Master title style</a:t>
            </a:r>
            <a:endParaRPr lang="en-US" dirty="0"/>
          </a:p>
        </p:txBody>
      </p:sp>
      <p:sp>
        <p:nvSpPr>
          <p:cNvPr id="3" name="Content Placeholder 2"/>
          <p:cNvSpPr>
            <a:spLocks noGrp="1"/>
          </p:cNvSpPr>
          <p:nvPr>
            <p:ph idx="1"/>
          </p:nvPr>
        </p:nvSpPr>
        <p:spPr>
          <a:xfrm>
            <a:off x="4143375" y="273051"/>
            <a:ext cx="7439025" cy="5853113"/>
          </a:xfrm>
          <a:noFill/>
        </p:spPr>
        <p:txBody>
          <a:bodyPr/>
          <a:lstStyle>
            <a:lvl1pPr marL="274320" indent="-274320" defTabSz="274320">
              <a:spcBef>
                <a:spcPts val="0"/>
              </a:spcBef>
              <a:spcAft>
                <a:spcPts val="600"/>
              </a:spcAft>
              <a:buNone/>
              <a:defRPr sz="1800" b="1">
                <a:latin typeface="Arial Narrow" panose="020B0606020202030204" pitchFamily="34" charset="0"/>
              </a:defRPr>
            </a:lvl1pPr>
            <a:lvl2pPr marL="274320" indent="-274320" defTabSz="274320">
              <a:spcBef>
                <a:spcPts val="0"/>
              </a:spcBef>
              <a:spcAft>
                <a:spcPts val="600"/>
              </a:spcAft>
              <a:buNone/>
              <a:defRPr sz="1600">
                <a:latin typeface="Arial Narrow" panose="020B0606020202030204" pitchFamily="34" charset="0"/>
              </a:defRPr>
            </a:lvl2pPr>
            <a:lvl3pPr marL="274320" indent="-274320" defTabSz="274320">
              <a:spcBef>
                <a:spcPts val="0"/>
              </a:spcBef>
              <a:spcAft>
                <a:spcPts val="600"/>
              </a:spcAft>
              <a:buNone/>
              <a:defRPr sz="1600">
                <a:latin typeface="Arial Narrow" panose="020B0606020202030204" pitchFamily="34" charset="0"/>
              </a:defRPr>
            </a:lvl3pPr>
            <a:lvl4pPr marL="274320" indent="-274320" defTabSz="274320">
              <a:spcBef>
                <a:spcPts val="0"/>
              </a:spcBef>
              <a:spcAft>
                <a:spcPts val="600"/>
              </a:spcAft>
              <a:buNone/>
              <a:defRPr lang="en-US" sz="1400" kern="1200" dirty="0">
                <a:solidFill>
                  <a:schemeClr val="tx1"/>
                </a:solidFill>
                <a:latin typeface="Arial Narrow" panose="020B0606020202030204" pitchFamily="34" charset="0"/>
                <a:ea typeface="ＭＳ Ｐゴシック" charset="0"/>
                <a:cs typeface="+mn-cs"/>
              </a:defRPr>
            </a:lvl4pPr>
            <a:lvl5pPr marL="0" indent="0">
              <a:buNone/>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1DFF5173-BC50-4EF9-B953-87E23CEFE1A0}"/>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1123111004"/>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a:extLst>
              <a:ext uri="{FF2B5EF4-FFF2-40B4-BE49-F238E27FC236}">
                <a16:creationId xmlns:a16="http://schemas.microsoft.com/office/drawing/2014/main" id="{53264FA9-AEB2-492D-AD48-0BF12F841228}"/>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438570716"/>
      </p:ext>
    </p:extLst>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8FEA0AB-4497-4B14-BF32-BDD2153AC262}"/>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1311676955"/>
      </p:ext>
    </p:extLst>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76522D7-743C-4F5F-A650-4EADFE24317A}"/>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2169130409"/>
      </p:ext>
    </p:extLst>
  </p:cSld>
  <p:clrMapOvr>
    <a:masterClrMapping/>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Section Header">
    <p:bg>
      <p:bgPr>
        <a:solidFill>
          <a:srgbClr val="92D050"/>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8E8B66A-345C-4E00-B654-6CA2F4024AF2}"/>
              </a:ext>
            </a:extLst>
          </p:cNvPr>
          <p:cNvSpPr txBox="1">
            <a:spLocks/>
          </p:cNvSpPr>
          <p:nvPr/>
        </p:nvSpPr>
        <p:spPr>
          <a:xfrm>
            <a:off x="1208088" y="1919288"/>
            <a:ext cx="10058400" cy="1512887"/>
          </a:xfrm>
          <a:prstGeom prst="rect">
            <a:avLst/>
          </a:prstGeom>
          <a:solidFill>
            <a:schemeClr val="tx1">
              <a:lumMod val="50000"/>
              <a:lumOff val="50000"/>
            </a:schemeClr>
          </a:solidFill>
          <a:ln>
            <a:solidFill>
              <a:schemeClr val="tx1">
                <a:lumMod val="50000"/>
                <a:lumOff val="50000"/>
              </a:schemeClr>
            </a:solidFill>
          </a:ln>
        </p:spPr>
        <p:txBody>
          <a:bodyPr anchor="ctr">
            <a:normAutofit/>
          </a:bodyPr>
          <a:lstStyle>
            <a:lvl1pPr marL="457200" algn="ctr" defTabSz="914400" rtl="0" eaLnBrk="1" latinLnBrk="0" hangingPunct="1">
              <a:lnSpc>
                <a:spcPct val="85000"/>
              </a:lnSpc>
              <a:spcBef>
                <a:spcPct val="0"/>
              </a:spcBef>
              <a:buNone/>
              <a:defRPr sz="4800" b="0" kern="1200" spc="-50" baseline="0">
                <a:solidFill>
                  <a:schemeClr val="tx1">
                    <a:lumMod val="85000"/>
                    <a:lumOff val="15000"/>
                  </a:schemeClr>
                </a:solidFill>
                <a:latin typeface="+mj-lt"/>
                <a:ea typeface="+mj-ea"/>
                <a:cs typeface="+mj-cs"/>
              </a:defRPr>
            </a:lvl1pPr>
          </a:lstStyle>
          <a:p>
            <a:pPr fontAlgn="auto">
              <a:spcAft>
                <a:spcPts val="0"/>
              </a:spcAft>
              <a:defRPr/>
            </a:pPr>
            <a:endParaRPr lang="en-US" dirty="0">
              <a:solidFill>
                <a:srgbClr val="000000">
                  <a:lumMod val="85000"/>
                  <a:lumOff val="15000"/>
                </a:srgbClr>
              </a:solidFill>
            </a:endParaRPr>
          </a:p>
        </p:txBody>
      </p:sp>
      <p:cxnSp>
        <p:nvCxnSpPr>
          <p:cNvPr id="6" name="Straight Connector 5">
            <a:extLst>
              <a:ext uri="{FF2B5EF4-FFF2-40B4-BE49-F238E27FC236}">
                <a16:creationId xmlns:a16="http://schemas.microsoft.com/office/drawing/2014/main" id="{A6A1EE7A-EA75-4D17-B2FC-69A3FE0ABE74}"/>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1794976"/>
            <a:ext cx="10058400" cy="1512401"/>
          </a:xfrm>
          <a:noFill/>
        </p:spPr>
        <p:txBody>
          <a:bodyPr anchorCtr="0"/>
          <a:lstStyle>
            <a:lvl1pPr algn="ctr">
              <a:lnSpc>
                <a:spcPct val="85000"/>
              </a:lnSpc>
              <a:defRPr sz="4800" b="1" cap="small" baseline="0">
                <a:solidFill>
                  <a:schemeClr val="bg1"/>
                </a:solidFill>
              </a:defRPr>
            </a:lvl1pPr>
          </a:lstStyle>
          <a:p>
            <a:r>
              <a:rPr lang="en-US"/>
              <a:t>Click to edit Master title style</a:t>
            </a:r>
            <a:endParaRPr lang="en-US" dirty="0"/>
          </a:p>
        </p:txBody>
      </p:sp>
      <p:sp>
        <p:nvSpPr>
          <p:cNvPr id="8" name="Date Placeholder 3">
            <a:extLst>
              <a:ext uri="{FF2B5EF4-FFF2-40B4-BE49-F238E27FC236}">
                <a16:creationId xmlns:a16="http://schemas.microsoft.com/office/drawing/2014/main" id="{117EC4CE-E2C2-4DDF-9471-AD3EB427F697}"/>
              </a:ext>
            </a:extLst>
          </p:cNvPr>
          <p:cNvSpPr>
            <a:spLocks noGrp="1"/>
          </p:cNvSpPr>
          <p:nvPr>
            <p:ph type="dt" sz="half" idx="10"/>
          </p:nvPr>
        </p:nvSpPr>
        <p:spPr/>
        <p:txBody>
          <a:bodyPr/>
          <a:lstStyle>
            <a:lvl1pPr>
              <a:defRPr>
                <a:solidFill>
                  <a:srgbClr val="FFFFFF"/>
                </a:solidFill>
              </a:defRPr>
            </a:lvl1pPr>
          </a:lstStyle>
          <a:p>
            <a:endParaRPr lang="en-US" dirty="0"/>
          </a:p>
        </p:txBody>
      </p:sp>
      <p:sp>
        <p:nvSpPr>
          <p:cNvPr id="9" name="Slide Number Placeholder 5">
            <a:extLst>
              <a:ext uri="{FF2B5EF4-FFF2-40B4-BE49-F238E27FC236}">
                <a16:creationId xmlns:a16="http://schemas.microsoft.com/office/drawing/2014/main" id="{8AAA6AEB-4C6D-41AC-89FE-05A9BD14788B}"/>
              </a:ext>
            </a:extLst>
          </p:cNvPr>
          <p:cNvSpPr>
            <a:spLocks noGrp="1"/>
          </p:cNvSpPr>
          <p:nvPr>
            <p:ph type="sldNum" sz="quarter" idx="11"/>
          </p:nvPr>
        </p:nvSpPr>
        <p:spPr/>
        <p:txBody>
          <a:bodyPr/>
          <a:lstStyle>
            <a:lvl1pPr>
              <a:defRPr>
                <a:solidFill>
                  <a:srgbClr val="FFFFFF"/>
                </a:solidFill>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205662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ustom Layout">
    <p:bg>
      <p:bgPr>
        <a:solidFill>
          <a:srgbClr val="E6DED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22F62-2E8D-4DE9-BA19-575863E2E248}"/>
              </a:ext>
            </a:extLst>
          </p:cNvPr>
          <p:cNvSpPr>
            <a:spLocks noGrp="1"/>
          </p:cNvSpPr>
          <p:nvPr>
            <p:ph type="title"/>
          </p:nvPr>
        </p:nvSpPr>
        <p:spPr/>
        <p:txBody>
          <a:bodyPr/>
          <a:lstStyle/>
          <a:p>
            <a:r>
              <a:rPr lang="en-US"/>
              <a:t>Click to edit Master title style</a:t>
            </a:r>
          </a:p>
        </p:txBody>
      </p:sp>
      <p:sp>
        <p:nvSpPr>
          <p:cNvPr id="7" name="Text Placeholder 6">
            <a:extLst>
              <a:ext uri="{FF2B5EF4-FFF2-40B4-BE49-F238E27FC236}">
                <a16:creationId xmlns:a16="http://schemas.microsoft.com/office/drawing/2014/main" id="{B2CE0919-3908-421A-B055-97963E0A4063}"/>
              </a:ext>
            </a:extLst>
          </p:cNvPr>
          <p:cNvSpPr>
            <a:spLocks noGrp="1"/>
          </p:cNvSpPr>
          <p:nvPr>
            <p:ph type="body" sz="quarter" idx="12"/>
          </p:nvPr>
        </p:nvSpPr>
        <p:spPr>
          <a:xfrm>
            <a:off x="822325" y="1563688"/>
            <a:ext cx="10507663" cy="4479925"/>
          </a:xfrm>
        </p:spPr>
        <p:txBody>
          <a:bodyPr anchor="t"/>
          <a:lstStyle>
            <a:lvl1pPr>
              <a:lnSpc>
                <a:spcPct val="100000"/>
              </a:lnSpc>
              <a:defRPr/>
            </a:lvl1pPr>
            <a:lvl2pPr marL="898398" indent="-514350">
              <a:buFont typeface="+mj-lt"/>
              <a:buAutoNum type="arabicPeriod"/>
              <a:defRPr sz="2800"/>
            </a:lvl2pPr>
            <a:lvl3pPr marL="1097280" indent="-457200">
              <a:buSzPct val="100000"/>
              <a:buFont typeface="+mj-lt"/>
              <a:buAutoNum type="alphaLcParenR"/>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2">
            <a:extLst>
              <a:ext uri="{FF2B5EF4-FFF2-40B4-BE49-F238E27FC236}">
                <a16:creationId xmlns:a16="http://schemas.microsoft.com/office/drawing/2014/main" id="{5502A132-A0AE-4C1E-9B65-26149E671523}"/>
              </a:ext>
            </a:extLst>
          </p:cNvPr>
          <p:cNvSpPr>
            <a:spLocks noGrp="1"/>
          </p:cNvSpPr>
          <p:nvPr>
            <p:ph type="dt" sz="half" idx="13"/>
          </p:nvPr>
        </p:nvSpPr>
        <p:spPr/>
        <p:txBody>
          <a:bodyPr/>
          <a:lstStyle>
            <a:lvl1pPr>
              <a:defRPr>
                <a:solidFill>
                  <a:srgbClr val="FFFFFF"/>
                </a:solidFill>
              </a:defRPr>
            </a:lvl1pPr>
          </a:lstStyle>
          <a:p>
            <a:endParaRPr lang="en-US" dirty="0"/>
          </a:p>
        </p:txBody>
      </p:sp>
      <p:sp>
        <p:nvSpPr>
          <p:cNvPr id="5" name="Slide Number Placeholder 3">
            <a:extLst>
              <a:ext uri="{FF2B5EF4-FFF2-40B4-BE49-F238E27FC236}">
                <a16:creationId xmlns:a16="http://schemas.microsoft.com/office/drawing/2014/main" id="{86A96BD4-DBFF-4E72-9377-E915417E46A1}"/>
              </a:ext>
            </a:extLst>
          </p:cNvPr>
          <p:cNvSpPr>
            <a:spLocks noGrp="1"/>
          </p:cNvSpPr>
          <p:nvPr>
            <p:ph type="sldNum" sz="quarter" idx="14"/>
          </p:nvPr>
        </p:nvSpPr>
        <p:spPr/>
        <p:txBody>
          <a:bodyPr/>
          <a:lstStyle>
            <a:lvl1pPr>
              <a:defRPr>
                <a:solidFill>
                  <a:srgbClr val="FFFFFF"/>
                </a:solidFill>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64643163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01783" y="228600"/>
            <a:ext cx="10279017" cy="1143000"/>
          </a:xfrm>
        </p:spPr>
        <p:txBody>
          <a:bodyPr/>
          <a:lstStyle>
            <a:lvl1pPr algn="l">
              <a:defRPr sz="3200" b="1">
                <a:solidFill>
                  <a:srgbClr val="F15859"/>
                </a:solidFill>
              </a:defRPr>
            </a:lvl1pPr>
          </a:lstStyle>
          <a:p>
            <a:r>
              <a:rPr lang="en-US"/>
              <a:t>Click to edit Master title style</a:t>
            </a:r>
            <a:endParaRPr lang="en-US" dirty="0"/>
          </a:p>
        </p:txBody>
      </p:sp>
      <p:sp>
        <p:nvSpPr>
          <p:cNvPr id="3" name="Content Placeholder 2"/>
          <p:cNvSpPr>
            <a:spLocks noGrp="1"/>
          </p:cNvSpPr>
          <p:nvPr>
            <p:ph idx="1"/>
          </p:nvPr>
        </p:nvSpPr>
        <p:spPr>
          <a:xfrm>
            <a:off x="1201783" y="1562101"/>
            <a:ext cx="10279017" cy="45719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0ABB1449-862E-48B9-9FFB-88F6DD35BE74}"/>
              </a:ext>
            </a:extLst>
          </p:cNvPr>
          <p:cNvSpPr>
            <a:spLocks noGrp="1"/>
          </p:cNvSpPr>
          <p:nvPr>
            <p:ph type="sldNum" sz="quarter" idx="12"/>
          </p:nvPr>
        </p:nvSpPr>
        <p:spPr>
          <a:xfrm>
            <a:off x="8839200" y="632460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917543414"/>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olicy Language Plain">
    <p:spTree>
      <p:nvGrpSpPr>
        <p:cNvPr id="1" name=""/>
        <p:cNvGrpSpPr/>
        <p:nvPr/>
      </p:nvGrpSpPr>
      <p:grpSpPr>
        <a:xfrm>
          <a:off x="0" y="0"/>
          <a:ext cx="0" cy="0"/>
          <a:chOff x="0" y="0"/>
          <a:chExt cx="0" cy="0"/>
        </a:xfrm>
      </p:grpSpPr>
      <p:sp>
        <p:nvSpPr>
          <p:cNvPr id="2" name="Title 1"/>
          <p:cNvSpPr>
            <a:spLocks noGrp="1"/>
          </p:cNvSpPr>
          <p:nvPr>
            <p:ph type="title"/>
          </p:nvPr>
        </p:nvSpPr>
        <p:spPr>
          <a:xfrm>
            <a:off x="1201783" y="228600"/>
            <a:ext cx="10279017" cy="1143000"/>
          </a:xfrm>
        </p:spPr>
        <p:txBody>
          <a:bodyPr/>
          <a:lstStyle>
            <a:lvl1pPr algn="l">
              <a:defRPr sz="3200" b="1">
                <a:solidFill>
                  <a:srgbClr val="F15859"/>
                </a:solidFill>
              </a:defRPr>
            </a:lvl1pPr>
          </a:lstStyle>
          <a:p>
            <a:r>
              <a:rPr lang="en-US"/>
              <a:t>Click to edit Master title style</a:t>
            </a:r>
            <a:endParaRPr lang="en-US" dirty="0"/>
          </a:p>
        </p:txBody>
      </p:sp>
      <p:sp>
        <p:nvSpPr>
          <p:cNvPr id="3" name="Content Placeholder 2"/>
          <p:cNvSpPr>
            <a:spLocks noGrp="1"/>
          </p:cNvSpPr>
          <p:nvPr>
            <p:ph idx="1"/>
          </p:nvPr>
        </p:nvSpPr>
        <p:spPr>
          <a:xfrm>
            <a:off x="1201783" y="1562101"/>
            <a:ext cx="10279017" cy="4571999"/>
          </a:xfrm>
        </p:spPr>
        <p:txBody>
          <a:bodyPr/>
          <a:lstStyle>
            <a:lvl1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1pPr>
            <a:lvl2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2pPr>
            <a:lvl3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3pPr>
            <a:lvl4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4pPr>
            <a:lvl5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0ABB1449-862E-48B9-9FFB-88F6DD35BE74}"/>
              </a:ext>
            </a:extLst>
          </p:cNvPr>
          <p:cNvSpPr>
            <a:spLocks noGrp="1"/>
          </p:cNvSpPr>
          <p:nvPr>
            <p:ph type="sldNum" sz="quarter" idx="12"/>
          </p:nvPr>
        </p:nvSpPr>
        <p:spPr>
          <a:xfrm>
            <a:off x="8839200" y="632460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126745645"/>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120" y="1657350"/>
            <a:ext cx="10363200" cy="1362075"/>
          </a:xfrm>
        </p:spPr>
        <p:txBody>
          <a:bodyPr anchor="t"/>
          <a:lstStyle>
            <a:lvl1pPr algn="ctr">
              <a:defRPr sz="3600" b="1" cap="none"/>
            </a:lvl1pPr>
          </a:lstStyle>
          <a:p>
            <a:r>
              <a:rPr lang="en-US"/>
              <a:t>Click to edit Master title style</a:t>
            </a:r>
            <a:endParaRPr lang="en-US" dirty="0"/>
          </a:p>
        </p:txBody>
      </p:sp>
      <p:sp>
        <p:nvSpPr>
          <p:cNvPr id="3" name="Text Placeholder 2"/>
          <p:cNvSpPr>
            <a:spLocks noGrp="1"/>
          </p:cNvSpPr>
          <p:nvPr>
            <p:ph type="body" idx="1"/>
          </p:nvPr>
        </p:nvSpPr>
        <p:spPr>
          <a:xfrm>
            <a:off x="936752" y="3563113"/>
            <a:ext cx="10363200" cy="1500187"/>
          </a:xfrm>
        </p:spPr>
        <p:txBody>
          <a:bodyPr anchor="ctr"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AC1ECFF-4F2A-4FB7-BFFF-1275427B6118}"/>
              </a:ext>
            </a:extLst>
          </p:cNvPr>
          <p:cNvSpPr>
            <a:spLocks noGrp="1"/>
          </p:cNvSpPr>
          <p:nvPr>
            <p:ph type="sldNum" sz="quarter" idx="12"/>
          </p:nvPr>
        </p:nvSpPr>
        <p:spPr>
          <a:xfrm>
            <a:off x="8839200" y="632460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489113105"/>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2104" y="228600"/>
            <a:ext cx="10750296" cy="1143000"/>
          </a:xfrm>
        </p:spPr>
        <p:txBody>
          <a:bodyPr/>
          <a:lstStyle>
            <a:lvl1pPr>
              <a:defRPr sz="3200"/>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8C00DCDD-90A5-4952-81F4-92123B4EAAA1}"/>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723347947"/>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Language Callout">
    <p:spTree>
      <p:nvGrpSpPr>
        <p:cNvPr id="1" name=""/>
        <p:cNvGrpSpPr/>
        <p:nvPr/>
      </p:nvGrpSpPr>
      <p:grpSpPr>
        <a:xfrm>
          <a:off x="0" y="0"/>
          <a:ext cx="0" cy="0"/>
          <a:chOff x="0" y="0"/>
          <a:chExt cx="0" cy="0"/>
        </a:xfrm>
      </p:grpSpPr>
      <p:sp>
        <p:nvSpPr>
          <p:cNvPr id="2" name="Title 1"/>
          <p:cNvSpPr>
            <a:spLocks noGrp="1"/>
          </p:cNvSpPr>
          <p:nvPr>
            <p:ph type="title"/>
          </p:nvPr>
        </p:nvSpPr>
        <p:spPr>
          <a:xfrm>
            <a:off x="768096" y="228600"/>
            <a:ext cx="10661904"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36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8C00DCDD-90A5-4952-81F4-92123B4EAAA1}"/>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1190700419"/>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930400" y="1524000"/>
            <a:ext cx="45741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30400" y="2174875"/>
            <a:ext cx="4572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07200" y="1524000"/>
            <a:ext cx="4978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807200" y="2133600"/>
            <a:ext cx="4978400" cy="4038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61B78374-BB71-4951-832A-2FC8549C49A5}"/>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669829539"/>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280FEC86-8ECF-47B8-99C7-35474CBB9FCF}"/>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2857435985"/>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2151BD-6040-4772-B42F-E12D11DCC5B2}"/>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590479500"/>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a:extLst>
              <a:ext uri="{FF2B5EF4-FFF2-40B4-BE49-F238E27FC236}">
                <a16:creationId xmlns:a16="http://schemas.microsoft.com/office/drawing/2014/main" id="{36AC9BA4-FDCB-4E91-AAAC-240A8A85B31E}"/>
              </a:ext>
            </a:extLst>
          </p:cNvPr>
          <p:cNvSpPr>
            <a:spLocks noGrp="1"/>
          </p:cNvSpPr>
          <p:nvPr>
            <p:ph type="title"/>
          </p:nvPr>
        </p:nvSpPr>
        <p:spPr bwMode="auto">
          <a:xfrm>
            <a:off x="1371600" y="228600"/>
            <a:ext cx="10058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8" name="Text Placeholder 2">
            <a:extLst>
              <a:ext uri="{FF2B5EF4-FFF2-40B4-BE49-F238E27FC236}">
                <a16:creationId xmlns:a16="http://schemas.microsoft.com/office/drawing/2014/main" id="{0107542F-D113-43B4-97C5-4091B58F392D}"/>
              </a:ext>
            </a:extLst>
          </p:cNvPr>
          <p:cNvSpPr>
            <a:spLocks noGrp="1"/>
          </p:cNvSpPr>
          <p:nvPr>
            <p:ph type="body" idx="1"/>
          </p:nvPr>
        </p:nvSpPr>
        <p:spPr bwMode="auto">
          <a:xfrm>
            <a:off x="1371600" y="1463040"/>
            <a:ext cx="10058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 name="Slide Number Placeholder 5">
            <a:extLst>
              <a:ext uri="{FF2B5EF4-FFF2-40B4-BE49-F238E27FC236}">
                <a16:creationId xmlns:a16="http://schemas.microsoft.com/office/drawing/2014/main" id="{26324B86-CB4A-4D82-8047-E175DC02CB92}"/>
              </a:ext>
            </a:extLst>
          </p:cNvPr>
          <p:cNvSpPr>
            <a:spLocks noGrp="1"/>
          </p:cNvSpPr>
          <p:nvPr>
            <p:ph type="sldNum" sz="quarter" idx="4"/>
          </p:nvPr>
        </p:nvSpPr>
        <p:spPr>
          <a:xfrm>
            <a:off x="9042400" y="6324601"/>
            <a:ext cx="28448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Calibri" charset="0"/>
                <a:ea typeface="ＭＳ Ｐゴシック" charset="-128"/>
              </a:defRPr>
            </a:lvl1pPr>
          </a:lstStyle>
          <a:p>
            <a:fld id="{D4265962-22B0-44D0-B336-3E199CF3F3A5}" type="slidenum">
              <a:rPr lang="en-US" smtClean="0"/>
              <a:t>‹#›</a:t>
            </a:fld>
            <a:endParaRPr lang="en-US" dirty="0"/>
          </a:p>
        </p:txBody>
      </p:sp>
      <p:cxnSp>
        <p:nvCxnSpPr>
          <p:cNvPr id="3" name="Straight Connector 2">
            <a:extLst>
              <a:ext uri="{FF2B5EF4-FFF2-40B4-BE49-F238E27FC236}">
                <a16:creationId xmlns:a16="http://schemas.microsoft.com/office/drawing/2014/main" id="{6D025328-C935-4495-B370-8780702F2A39}"/>
              </a:ext>
            </a:extLst>
          </p:cNvPr>
          <p:cNvCxnSpPr/>
          <p:nvPr/>
        </p:nvCxnSpPr>
        <p:spPr>
          <a:xfrm flipV="1">
            <a:off x="508000" y="152400"/>
            <a:ext cx="0" cy="5943600"/>
          </a:xfrm>
          <a:prstGeom prst="line">
            <a:avLst/>
          </a:prstGeom>
          <a:ln w="25400"/>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72D9250E-1E65-4B86-925D-9FB7052A6D89}"/>
              </a:ext>
            </a:extLst>
          </p:cNvPr>
          <p:cNvCxnSpPr/>
          <p:nvPr/>
        </p:nvCxnSpPr>
        <p:spPr>
          <a:xfrm flipV="1">
            <a:off x="609600" y="397764"/>
            <a:ext cx="0" cy="6003036"/>
          </a:xfrm>
          <a:prstGeom prst="line">
            <a:avLst/>
          </a:prstGeom>
          <a:ln w="25400">
            <a:solidFill>
              <a:srgbClr val="F15859"/>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78461A65-9197-4775-8B7B-A2A96D588947}"/>
              </a:ext>
            </a:extLst>
          </p:cNvPr>
          <p:cNvCxnSpPr>
            <a:cxnSpLocks/>
          </p:cNvCxnSpPr>
          <p:nvPr/>
        </p:nvCxnSpPr>
        <p:spPr>
          <a:xfrm>
            <a:off x="812800" y="6553200"/>
            <a:ext cx="10261600" cy="0"/>
          </a:xfrm>
          <a:prstGeom prst="line">
            <a:avLst/>
          </a:prstGeom>
          <a:ln w="25400">
            <a:solidFill>
              <a:srgbClr val="F15859"/>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55982101-5BA7-4073-87EC-412F19F7477B}"/>
              </a:ext>
            </a:extLst>
          </p:cNvPr>
          <p:cNvCxnSpPr>
            <a:cxnSpLocks/>
          </p:cNvCxnSpPr>
          <p:nvPr/>
        </p:nvCxnSpPr>
        <p:spPr>
          <a:xfrm>
            <a:off x="502920" y="6629400"/>
            <a:ext cx="11287760" cy="0"/>
          </a:xfrm>
          <a:prstGeom prst="line">
            <a:avLst/>
          </a:prstGeom>
          <a:ln w="25400">
            <a:solidFill>
              <a:schemeClr val="tx1"/>
            </a:solidFill>
          </a:ln>
        </p:spPr>
        <p:style>
          <a:lnRef idx="1">
            <a:schemeClr val="dk1"/>
          </a:lnRef>
          <a:fillRef idx="0">
            <a:schemeClr val="dk1"/>
          </a:fillRef>
          <a:effectRef idx="0">
            <a:schemeClr val="dk1"/>
          </a:effectRef>
          <a:fontRef idx="minor">
            <a:schemeClr val="tx1"/>
          </a:fontRef>
        </p:style>
      </p:cxnSp>
      <p:pic>
        <p:nvPicPr>
          <p:cNvPr id="7" name="Picture 6">
            <a:extLst>
              <a:ext uri="{FF2B5EF4-FFF2-40B4-BE49-F238E27FC236}">
                <a16:creationId xmlns:a16="http://schemas.microsoft.com/office/drawing/2014/main" id="{AD47CD61-1754-4D79-92F5-7DBD2EC31EE5}"/>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84721" y="6184262"/>
            <a:ext cx="1865758" cy="505464"/>
          </a:xfrm>
          <a:prstGeom prst="rect">
            <a:avLst/>
          </a:prstGeom>
        </p:spPr>
      </p:pic>
    </p:spTree>
    <p:extLst>
      <p:ext uri="{BB962C8B-B14F-4D97-AF65-F5344CB8AC3E}">
        <p14:creationId xmlns:p14="http://schemas.microsoft.com/office/powerpoint/2010/main" val="1205436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6" r:id="rId3"/>
    <p:sldLayoutId id="2147483663" r:id="rId4"/>
    <p:sldLayoutId id="2147483664" r:id="rId5"/>
    <p:sldLayoutId id="2147483665" r:id="rId6"/>
    <p:sldLayoutId id="2147483666" r:id="rId7"/>
    <p:sldLayoutId id="2147483667" r:id="rId8"/>
    <p:sldLayoutId id="2147483668" r:id="rId9"/>
    <p:sldLayoutId id="2147483670" r:id="rId10"/>
    <p:sldLayoutId id="2147483671" r:id="rId11"/>
    <p:sldLayoutId id="2147483672" r:id="rId12"/>
    <p:sldLayoutId id="2147483673" r:id="rId13"/>
    <p:sldLayoutId id="2147483674" r:id="rId14"/>
    <p:sldLayoutId id="2147483675" r:id="rId15"/>
  </p:sldLayoutIdLst>
  <p:transition>
    <p:wipe/>
  </p:transition>
  <p:hf hdr="0" ftr="0" dt="0"/>
  <p:txStyles>
    <p:titleStyle>
      <a:lvl1pPr algn="l" rtl="0" eaLnBrk="1" fontAlgn="base" hangingPunct="1">
        <a:spcBef>
          <a:spcPct val="0"/>
        </a:spcBef>
        <a:spcAft>
          <a:spcPct val="0"/>
        </a:spcAft>
        <a:defRPr sz="3200" b="1" kern="1200">
          <a:solidFill>
            <a:srgbClr val="EF4343"/>
          </a:solidFill>
          <a:latin typeface="+mj-lt"/>
          <a:ea typeface="ＭＳ Ｐゴシック" charset="0"/>
          <a:cs typeface="ＭＳ Ｐゴシック" charset="0"/>
        </a:defRPr>
      </a:lvl1pPr>
      <a:lvl2pPr algn="l" rtl="0" eaLnBrk="1" fontAlgn="base" hangingPunct="1">
        <a:spcBef>
          <a:spcPct val="0"/>
        </a:spcBef>
        <a:spcAft>
          <a:spcPct val="0"/>
        </a:spcAft>
        <a:defRPr sz="4000" b="1">
          <a:solidFill>
            <a:srgbClr val="993300"/>
          </a:solidFill>
          <a:latin typeface="Calibri" pitchFamily="34" charset="0"/>
          <a:ea typeface="ＭＳ Ｐゴシック" charset="0"/>
          <a:cs typeface="ＭＳ Ｐゴシック" charset="0"/>
        </a:defRPr>
      </a:lvl2pPr>
      <a:lvl3pPr algn="l" rtl="0" eaLnBrk="1" fontAlgn="base" hangingPunct="1">
        <a:spcBef>
          <a:spcPct val="0"/>
        </a:spcBef>
        <a:spcAft>
          <a:spcPct val="0"/>
        </a:spcAft>
        <a:defRPr sz="4000" b="1">
          <a:solidFill>
            <a:srgbClr val="993300"/>
          </a:solidFill>
          <a:latin typeface="Calibri" pitchFamily="34" charset="0"/>
          <a:ea typeface="ＭＳ Ｐゴシック" charset="0"/>
          <a:cs typeface="ＭＳ Ｐゴシック" charset="0"/>
        </a:defRPr>
      </a:lvl3pPr>
      <a:lvl4pPr algn="l" rtl="0" eaLnBrk="1" fontAlgn="base" hangingPunct="1">
        <a:spcBef>
          <a:spcPct val="0"/>
        </a:spcBef>
        <a:spcAft>
          <a:spcPct val="0"/>
        </a:spcAft>
        <a:defRPr sz="4000" b="1">
          <a:solidFill>
            <a:srgbClr val="993300"/>
          </a:solidFill>
          <a:latin typeface="Calibri" pitchFamily="34" charset="0"/>
          <a:ea typeface="ＭＳ Ｐゴシック" charset="0"/>
          <a:cs typeface="ＭＳ Ｐゴシック" charset="0"/>
        </a:defRPr>
      </a:lvl4pPr>
      <a:lvl5pPr algn="l" rtl="0" eaLnBrk="1" fontAlgn="base" hangingPunct="1">
        <a:spcBef>
          <a:spcPct val="0"/>
        </a:spcBef>
        <a:spcAft>
          <a:spcPct val="0"/>
        </a:spcAft>
        <a:defRPr sz="4000" b="1">
          <a:solidFill>
            <a:srgbClr val="993300"/>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cief.org/"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hyperlink" Target="mailto:mcief@mcief.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AF51C4-EC02-4FBE-96EA-2F1BCD8BA321}"/>
              </a:ext>
            </a:extLst>
          </p:cNvPr>
          <p:cNvSpPr>
            <a:spLocks noGrp="1"/>
          </p:cNvSpPr>
          <p:nvPr>
            <p:ph type="title"/>
          </p:nvPr>
        </p:nvSpPr>
        <p:spPr>
          <a:xfrm>
            <a:off x="960120" y="432620"/>
            <a:ext cx="10363200" cy="2221804"/>
          </a:xfrm>
        </p:spPr>
        <p:txBody>
          <a:bodyPr/>
          <a:lstStyle/>
          <a:p>
            <a:endParaRPr lang="en-US" dirty="0"/>
          </a:p>
        </p:txBody>
      </p:sp>
      <p:sp>
        <p:nvSpPr>
          <p:cNvPr id="6" name="Text Placeholder 5">
            <a:extLst>
              <a:ext uri="{FF2B5EF4-FFF2-40B4-BE49-F238E27FC236}">
                <a16:creationId xmlns:a16="http://schemas.microsoft.com/office/drawing/2014/main" id="{CBDBA4A8-928F-4B9A-82C1-B5EA9B8A4F17}"/>
              </a:ext>
            </a:extLst>
          </p:cNvPr>
          <p:cNvSpPr>
            <a:spLocks noGrp="1"/>
          </p:cNvSpPr>
          <p:nvPr>
            <p:ph type="body" idx="1"/>
          </p:nvPr>
        </p:nvSpPr>
        <p:spPr>
          <a:xfrm>
            <a:off x="936752" y="2871019"/>
            <a:ext cx="10363200" cy="3023419"/>
          </a:xfrm>
        </p:spPr>
        <p:txBody>
          <a:bodyPr/>
          <a:lstStyle/>
          <a:p>
            <a:endParaRPr lang="en-US" sz="3600" b="1" dirty="0">
              <a:solidFill>
                <a:srgbClr val="C00000"/>
              </a:solidFill>
            </a:endParaRPr>
          </a:p>
          <a:p>
            <a:r>
              <a:rPr lang="en-US" sz="3600" b="1" dirty="0">
                <a:solidFill>
                  <a:srgbClr val="C00000"/>
                </a:solidFill>
              </a:rPr>
              <a:t>WELCOME TO THE MONTHLY </a:t>
            </a:r>
            <a:br>
              <a:rPr lang="en-US" sz="3600" b="1" dirty="0">
                <a:solidFill>
                  <a:srgbClr val="C00000"/>
                </a:solidFill>
              </a:rPr>
            </a:br>
            <a:r>
              <a:rPr lang="en-US" sz="3600" b="1" dirty="0">
                <a:solidFill>
                  <a:srgbClr val="C00000"/>
                </a:solidFill>
              </a:rPr>
              <a:t>“TRUCK STOP” WEBINAR</a:t>
            </a:r>
            <a:br>
              <a:rPr lang="en-US" sz="2800" b="1" dirty="0">
                <a:solidFill>
                  <a:srgbClr val="C00000"/>
                </a:solidFill>
              </a:rPr>
            </a:br>
            <a:br>
              <a:rPr lang="en-US" sz="2800" b="1" dirty="0">
                <a:solidFill>
                  <a:srgbClr val="C00000"/>
                </a:solidFill>
              </a:rPr>
            </a:br>
            <a:r>
              <a:rPr lang="en-US" sz="2400" b="1" dirty="0">
                <a:solidFill>
                  <a:srgbClr val="C00000"/>
                </a:solidFill>
              </a:rPr>
              <a:t>TRUCK STOPS ARE PRESENTED THE SECOND </a:t>
            </a:r>
            <a:br>
              <a:rPr lang="en-US" sz="2400" b="1" dirty="0">
                <a:solidFill>
                  <a:srgbClr val="C00000"/>
                </a:solidFill>
              </a:rPr>
            </a:br>
            <a:r>
              <a:rPr lang="en-US" sz="2400" b="1" dirty="0">
                <a:solidFill>
                  <a:srgbClr val="C00000"/>
                </a:solidFill>
              </a:rPr>
              <a:t>THURSDAY OF THE MONTH AT 11:30 A.M. ET</a:t>
            </a:r>
            <a:br>
              <a:rPr lang="en-US" sz="2400" b="1" dirty="0">
                <a:solidFill>
                  <a:srgbClr val="C00000"/>
                </a:solidFill>
              </a:rPr>
            </a:br>
            <a:br>
              <a:rPr lang="en-US" sz="2400" b="1" dirty="0">
                <a:solidFill>
                  <a:srgbClr val="C00000"/>
                </a:solidFill>
              </a:rPr>
            </a:br>
            <a:endParaRPr lang="en-US" sz="2400" b="1" dirty="0">
              <a:solidFill>
                <a:srgbClr val="C00000"/>
              </a:solidFill>
            </a:endParaRPr>
          </a:p>
        </p:txBody>
      </p:sp>
      <p:sp>
        <p:nvSpPr>
          <p:cNvPr id="4" name="Slide Number Placeholder 3">
            <a:extLst>
              <a:ext uri="{FF2B5EF4-FFF2-40B4-BE49-F238E27FC236}">
                <a16:creationId xmlns:a16="http://schemas.microsoft.com/office/drawing/2014/main" id="{0797FA35-2797-4C06-915C-B1C49521F247}"/>
              </a:ext>
            </a:extLst>
          </p:cNvPr>
          <p:cNvSpPr>
            <a:spLocks noGrp="1"/>
          </p:cNvSpPr>
          <p:nvPr>
            <p:ph type="sldNum" sz="quarter" idx="12"/>
          </p:nvPr>
        </p:nvSpPr>
        <p:spPr/>
        <p:txBody>
          <a:bodyPr/>
          <a:lstStyle/>
          <a:p>
            <a:fld id="{D4265962-22B0-44D0-B336-3E199CF3F3A5}" type="slidenum">
              <a:rPr lang="en-US" smtClean="0"/>
              <a:t>1</a:t>
            </a:fld>
            <a:endParaRPr lang="en-US" dirty="0"/>
          </a:p>
        </p:txBody>
      </p:sp>
      <p:pic>
        <p:nvPicPr>
          <p:cNvPr id="10" name="Picture 9" descr="A picture containing text, clipart&#10;&#10;Description automatically generated">
            <a:extLst>
              <a:ext uri="{FF2B5EF4-FFF2-40B4-BE49-F238E27FC236}">
                <a16:creationId xmlns:a16="http://schemas.microsoft.com/office/drawing/2014/main" id="{92A5506D-F2DD-4B74-869C-2B45F3B72B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2190" y="540779"/>
            <a:ext cx="5042517" cy="1900078"/>
          </a:xfrm>
          <a:prstGeom prst="rect">
            <a:avLst/>
          </a:prstGeom>
        </p:spPr>
      </p:pic>
    </p:spTree>
    <p:extLst>
      <p:ext uri="{BB962C8B-B14F-4D97-AF65-F5344CB8AC3E}">
        <p14:creationId xmlns:p14="http://schemas.microsoft.com/office/powerpoint/2010/main" val="1015759672"/>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n-lt"/>
              </a:rPr>
              <a:t>BROKER REGULATIONS</a:t>
            </a:r>
          </a:p>
        </p:txBody>
      </p:sp>
      <p:sp>
        <p:nvSpPr>
          <p:cNvPr id="3" name="Content Placeholder 2"/>
          <p:cNvSpPr>
            <a:spLocks noGrp="1"/>
          </p:cNvSpPr>
          <p:nvPr>
            <p:ph idx="1"/>
          </p:nvPr>
        </p:nvSpPr>
        <p:spPr>
          <a:xfrm>
            <a:off x="2590800" y="1487054"/>
            <a:ext cx="7467600" cy="4608945"/>
          </a:xfrm>
        </p:spPr>
        <p:txBody>
          <a:bodyPr>
            <a:normAutofit fontScale="70000" lnSpcReduction="20000"/>
          </a:bodyPr>
          <a:lstStyle/>
          <a:p>
            <a:r>
              <a:rPr lang="en-US" dirty="0"/>
              <a:t>49 USC 13904: must register with DOT</a:t>
            </a:r>
          </a:p>
          <a:p>
            <a:r>
              <a:rPr lang="en-US" dirty="0"/>
              <a:t>(a) In General.—The Secretary shall register, subject to section 13906(b), a person to be a broker for transportation of property subject to jurisdiction under subchapter I of chapter 135, if the Secretary determines that the person— </a:t>
            </a:r>
          </a:p>
          <a:p>
            <a:pPr lvl="1"/>
            <a:r>
              <a:rPr lang="en-US" dirty="0"/>
              <a:t>(1)   has sufficient experience to qualify the person to act as a broker for transportation; and </a:t>
            </a:r>
          </a:p>
          <a:p>
            <a:pPr lvl="1"/>
            <a:r>
              <a:rPr lang="en-US" dirty="0"/>
              <a:t>(2)   is fit, willing, and able to be a broker for transportation and to comply with this part and applicable regulations of the Secretary. </a:t>
            </a:r>
          </a:p>
          <a:p>
            <a:r>
              <a:rPr lang="en-US" dirty="0"/>
              <a:t>(b) Duration.— </a:t>
            </a:r>
          </a:p>
          <a:p>
            <a:pPr lvl="1"/>
            <a:r>
              <a:rPr lang="en-US" dirty="0"/>
              <a:t>A registration issued under subsection (a) shall only remain in effect while the broker for transportation is in compliance with section 13906(b).</a:t>
            </a:r>
          </a:p>
          <a:p>
            <a:r>
              <a:rPr lang="en-US" dirty="0"/>
              <a:t>(c) Experience or Training Requirements.—Each broker shall employ, as an officer, an individual who— </a:t>
            </a:r>
          </a:p>
          <a:p>
            <a:pPr lvl="1"/>
            <a:r>
              <a:rPr lang="en-US" dirty="0"/>
              <a:t>(1)   has at least 3 years of relevant experience; or </a:t>
            </a:r>
          </a:p>
          <a:p>
            <a:pPr lvl="1"/>
            <a:r>
              <a:rPr lang="en-US" dirty="0"/>
              <a:t>(2)   provides the Secretary with satisfactory evidence of the individual’s knowledge of related rules, regulations, and industry practices. </a:t>
            </a:r>
          </a:p>
        </p:txBody>
      </p:sp>
      <p:sp>
        <p:nvSpPr>
          <p:cNvPr id="4" name="Slide Number Placeholder 3">
            <a:extLst>
              <a:ext uri="{FF2B5EF4-FFF2-40B4-BE49-F238E27FC236}">
                <a16:creationId xmlns:a16="http://schemas.microsoft.com/office/drawing/2014/main" id="{F50C82FE-0AAF-8E61-DD08-95A5B0B191BD}"/>
              </a:ext>
            </a:extLst>
          </p:cNvPr>
          <p:cNvSpPr>
            <a:spLocks noGrp="1"/>
          </p:cNvSpPr>
          <p:nvPr>
            <p:ph type="sldNum" sz="quarter" idx="12"/>
          </p:nvPr>
        </p:nvSpPr>
        <p:spPr/>
        <p:txBody>
          <a:bodyPr/>
          <a:lstStyle/>
          <a:p>
            <a:fld id="{D4265962-22B0-44D0-B336-3E199CF3F3A5}" type="slidenum">
              <a:rPr lang="en-US" smtClean="0"/>
              <a:t>10</a:t>
            </a:fld>
            <a:endParaRPr lang="en-US" dirty="0"/>
          </a:p>
        </p:txBody>
      </p:sp>
    </p:spTree>
    <p:extLst>
      <p:ext uri="{BB962C8B-B14F-4D97-AF65-F5344CB8AC3E}">
        <p14:creationId xmlns:p14="http://schemas.microsoft.com/office/powerpoint/2010/main" val="728115744"/>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n-lt"/>
              </a:rPr>
              <a:t>BROKER REGULATIONS CONT.</a:t>
            </a:r>
            <a:endParaRPr lang="en-US" sz="4000" dirty="0"/>
          </a:p>
        </p:txBody>
      </p:sp>
      <p:sp>
        <p:nvSpPr>
          <p:cNvPr id="3" name="Content Placeholder 2"/>
          <p:cNvSpPr>
            <a:spLocks noGrp="1"/>
          </p:cNvSpPr>
          <p:nvPr>
            <p:ph idx="1"/>
          </p:nvPr>
        </p:nvSpPr>
        <p:spPr/>
        <p:txBody>
          <a:bodyPr>
            <a:normAutofit/>
          </a:bodyPr>
          <a:lstStyle/>
          <a:p>
            <a:endParaRPr lang="en-US" dirty="0"/>
          </a:p>
          <a:p>
            <a:endParaRPr lang="en-US" sz="3600" dirty="0"/>
          </a:p>
          <a:p>
            <a:r>
              <a:rPr lang="en-US" sz="3600" dirty="0"/>
              <a:t>49 USC 13906: Must obtain $75k bond</a:t>
            </a:r>
          </a:p>
          <a:p>
            <a:endParaRPr lang="en-US" dirty="0"/>
          </a:p>
          <a:p>
            <a:endParaRPr lang="en-US" dirty="0"/>
          </a:p>
        </p:txBody>
      </p:sp>
      <p:sp>
        <p:nvSpPr>
          <p:cNvPr id="4" name="Slide Number Placeholder 3">
            <a:extLst>
              <a:ext uri="{FF2B5EF4-FFF2-40B4-BE49-F238E27FC236}">
                <a16:creationId xmlns:a16="http://schemas.microsoft.com/office/drawing/2014/main" id="{7AE76B5B-0984-8B8D-D55B-386F5907EB34}"/>
              </a:ext>
            </a:extLst>
          </p:cNvPr>
          <p:cNvSpPr>
            <a:spLocks noGrp="1"/>
          </p:cNvSpPr>
          <p:nvPr>
            <p:ph type="sldNum" sz="quarter" idx="12"/>
          </p:nvPr>
        </p:nvSpPr>
        <p:spPr/>
        <p:txBody>
          <a:bodyPr/>
          <a:lstStyle/>
          <a:p>
            <a:fld id="{D4265962-22B0-44D0-B336-3E199CF3F3A5}" type="slidenum">
              <a:rPr lang="en-US" smtClean="0"/>
              <a:t>11</a:t>
            </a:fld>
            <a:endParaRPr lang="en-US" dirty="0"/>
          </a:p>
        </p:txBody>
      </p:sp>
    </p:spTree>
    <p:extLst>
      <p:ext uri="{BB962C8B-B14F-4D97-AF65-F5344CB8AC3E}">
        <p14:creationId xmlns:p14="http://schemas.microsoft.com/office/powerpoint/2010/main" val="3192173350"/>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n-lt"/>
              </a:rPr>
              <a:t>UNAUTHORIZED BROKERAGE</a:t>
            </a:r>
          </a:p>
        </p:txBody>
      </p:sp>
      <p:sp>
        <p:nvSpPr>
          <p:cNvPr id="3" name="Content Placeholder 2"/>
          <p:cNvSpPr>
            <a:spLocks noGrp="1"/>
          </p:cNvSpPr>
          <p:nvPr>
            <p:ph idx="1"/>
          </p:nvPr>
        </p:nvSpPr>
        <p:spPr/>
        <p:txBody>
          <a:bodyPr>
            <a:normAutofit/>
          </a:bodyPr>
          <a:lstStyle/>
          <a:p>
            <a:r>
              <a:rPr lang="en-US" sz="3200" dirty="0"/>
              <a:t>49 USC 14916: Unlawful to broker without authority:</a:t>
            </a:r>
          </a:p>
          <a:p>
            <a:pPr lvl="1"/>
            <a:r>
              <a:rPr lang="en-US" sz="3000" dirty="0"/>
              <a:t>a) Prohibited Activities. - A person may provide 			interstate brokerage services as a broker only if that 	person— </a:t>
            </a:r>
          </a:p>
          <a:p>
            <a:pPr lvl="2"/>
            <a:r>
              <a:rPr lang="en-US" sz="2600" dirty="0"/>
              <a:t>(1)  is registered under, and in compliance with, section 13904;    and </a:t>
            </a:r>
          </a:p>
          <a:p>
            <a:pPr lvl="2"/>
            <a:r>
              <a:rPr lang="en-US" sz="2600" dirty="0"/>
              <a:t>(2)  has satisfied the financial security requirements under section 13906. </a:t>
            </a:r>
          </a:p>
          <a:p>
            <a:pPr marL="0" indent="0">
              <a:buNone/>
            </a:pPr>
            <a:endParaRPr lang="en-US" dirty="0"/>
          </a:p>
        </p:txBody>
      </p:sp>
      <p:sp>
        <p:nvSpPr>
          <p:cNvPr id="4" name="Slide Number Placeholder 3">
            <a:extLst>
              <a:ext uri="{FF2B5EF4-FFF2-40B4-BE49-F238E27FC236}">
                <a16:creationId xmlns:a16="http://schemas.microsoft.com/office/drawing/2014/main" id="{BE346CA2-9063-3E3D-ECD7-E11D8114A819}"/>
              </a:ext>
            </a:extLst>
          </p:cNvPr>
          <p:cNvSpPr>
            <a:spLocks noGrp="1"/>
          </p:cNvSpPr>
          <p:nvPr>
            <p:ph type="sldNum" sz="quarter" idx="12"/>
          </p:nvPr>
        </p:nvSpPr>
        <p:spPr/>
        <p:txBody>
          <a:bodyPr/>
          <a:lstStyle/>
          <a:p>
            <a:fld id="{D4265962-22B0-44D0-B336-3E199CF3F3A5}" type="slidenum">
              <a:rPr lang="en-US" smtClean="0"/>
              <a:t>12</a:t>
            </a:fld>
            <a:endParaRPr lang="en-US" dirty="0"/>
          </a:p>
        </p:txBody>
      </p:sp>
    </p:spTree>
    <p:extLst>
      <p:ext uri="{BB962C8B-B14F-4D97-AF65-F5344CB8AC3E}">
        <p14:creationId xmlns:p14="http://schemas.microsoft.com/office/powerpoint/2010/main" val="2451034031"/>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n-lt"/>
              </a:rPr>
              <a:t>UNAUTHORIZED BROKERAGE CONT.</a:t>
            </a:r>
            <a:endParaRPr lang="en-US" sz="4000" dirty="0"/>
          </a:p>
        </p:txBody>
      </p:sp>
      <p:sp>
        <p:nvSpPr>
          <p:cNvPr id="3" name="Content Placeholder 2"/>
          <p:cNvSpPr>
            <a:spLocks noGrp="1"/>
          </p:cNvSpPr>
          <p:nvPr>
            <p:ph idx="1"/>
          </p:nvPr>
        </p:nvSpPr>
        <p:spPr/>
        <p:txBody>
          <a:bodyPr>
            <a:normAutofit/>
          </a:bodyPr>
          <a:lstStyle/>
          <a:p>
            <a:r>
              <a:rPr lang="en-US" dirty="0"/>
              <a:t>49 USC 14916:</a:t>
            </a:r>
          </a:p>
          <a:p>
            <a:pPr lvl="1"/>
            <a:r>
              <a:rPr lang="en-US" dirty="0"/>
              <a:t>(c) Civil Penalties and Private Cause of Action. - Any person who knowingly authorizes, consents to, or permits, directly or indirectly, either alone or in conjunction with any other person, a violation of subsection (a) is liable - </a:t>
            </a:r>
          </a:p>
          <a:p>
            <a:pPr lvl="2"/>
            <a:r>
              <a:rPr lang="en-US" dirty="0"/>
              <a:t>(1)   to the United States Government for a civil penalty in an amount not to exceed $10,000 for each violation; and </a:t>
            </a:r>
          </a:p>
          <a:p>
            <a:pPr lvl="2"/>
            <a:r>
              <a:rPr lang="en-US" dirty="0"/>
              <a:t>(2)   to the injured party for all valid claims incurred without regard to amount. </a:t>
            </a:r>
          </a:p>
          <a:p>
            <a:pPr lvl="1"/>
            <a:r>
              <a:rPr lang="en-US" dirty="0"/>
              <a:t>(d) Liable Parties. - The liability for civil penalties and for claims under this section for unauthorized brokering shall apply, jointly and severally -</a:t>
            </a:r>
          </a:p>
          <a:p>
            <a:pPr lvl="2"/>
            <a:r>
              <a:rPr lang="en-US" dirty="0"/>
              <a:t>(1)   to any corporate entity or partnership involved; and </a:t>
            </a:r>
          </a:p>
          <a:p>
            <a:pPr lvl="2"/>
            <a:r>
              <a:rPr lang="en-US" dirty="0"/>
              <a:t>(2)   to the individual officers, directors, and principals of such entities. </a:t>
            </a:r>
          </a:p>
        </p:txBody>
      </p:sp>
      <p:sp>
        <p:nvSpPr>
          <p:cNvPr id="4" name="Slide Number Placeholder 3">
            <a:extLst>
              <a:ext uri="{FF2B5EF4-FFF2-40B4-BE49-F238E27FC236}">
                <a16:creationId xmlns:a16="http://schemas.microsoft.com/office/drawing/2014/main" id="{AE6C16A1-1D96-96AD-C23E-1CE907D2BE33}"/>
              </a:ext>
            </a:extLst>
          </p:cNvPr>
          <p:cNvSpPr>
            <a:spLocks noGrp="1"/>
          </p:cNvSpPr>
          <p:nvPr>
            <p:ph type="sldNum" sz="quarter" idx="12"/>
          </p:nvPr>
        </p:nvSpPr>
        <p:spPr/>
        <p:txBody>
          <a:bodyPr/>
          <a:lstStyle/>
          <a:p>
            <a:fld id="{D4265962-22B0-44D0-B336-3E199CF3F3A5}" type="slidenum">
              <a:rPr lang="en-US" smtClean="0"/>
              <a:t>13</a:t>
            </a:fld>
            <a:endParaRPr lang="en-US" dirty="0"/>
          </a:p>
        </p:txBody>
      </p:sp>
    </p:spTree>
    <p:extLst>
      <p:ext uri="{BB962C8B-B14F-4D97-AF65-F5344CB8AC3E}">
        <p14:creationId xmlns:p14="http://schemas.microsoft.com/office/powerpoint/2010/main" val="925547384"/>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201783" y="228600"/>
            <a:ext cx="8551817" cy="1219200"/>
          </a:xfrm>
        </p:spPr>
        <p:txBody>
          <a:bodyPr/>
          <a:lstStyle/>
          <a:p>
            <a:r>
              <a:rPr lang="en-US" altLang="en-US" sz="4000" dirty="0">
                <a:latin typeface="+mn-lt"/>
              </a:rPr>
              <a:t>BROKER REGULATIONS</a:t>
            </a:r>
          </a:p>
        </p:txBody>
      </p:sp>
      <p:sp>
        <p:nvSpPr>
          <p:cNvPr id="66563" name="Content Placeholder 2"/>
          <p:cNvSpPr>
            <a:spLocks noGrp="1"/>
          </p:cNvSpPr>
          <p:nvPr>
            <p:ph idx="1"/>
          </p:nvPr>
        </p:nvSpPr>
        <p:spPr/>
        <p:txBody>
          <a:bodyPr>
            <a:normAutofit/>
          </a:bodyPr>
          <a:lstStyle/>
          <a:p>
            <a:pPr>
              <a:defRPr/>
            </a:pPr>
            <a:r>
              <a:rPr lang="en-US" altLang="en-US" sz="3600" dirty="0"/>
              <a:t>49 CFR 371</a:t>
            </a:r>
          </a:p>
          <a:p>
            <a:pPr lvl="1">
              <a:defRPr/>
            </a:pPr>
            <a:r>
              <a:rPr lang="en-US" altLang="en-US" sz="3600" dirty="0"/>
              <a:t>Record keeping</a:t>
            </a:r>
          </a:p>
          <a:p>
            <a:pPr lvl="1">
              <a:defRPr/>
            </a:pPr>
            <a:r>
              <a:rPr lang="en-US" altLang="en-US" sz="3600" dirty="0"/>
              <a:t>Not allowed to represent itself as a carrier</a:t>
            </a:r>
          </a:p>
          <a:p>
            <a:pPr lvl="1">
              <a:defRPr/>
            </a:pPr>
            <a:r>
              <a:rPr lang="en-US" altLang="en-US" sz="3600" dirty="0"/>
              <a:t>Separate accounts from brokerage and motor carrier activities</a:t>
            </a:r>
          </a:p>
          <a:p>
            <a:pPr lvl="1">
              <a:defRPr/>
            </a:pPr>
            <a:r>
              <a:rPr lang="en-US" altLang="en-US" sz="3600" dirty="0"/>
              <a:t>Restricted ability to “rebate”</a:t>
            </a:r>
          </a:p>
          <a:p>
            <a:pPr marL="57150" indent="0">
              <a:buNone/>
              <a:defRPr/>
            </a:pPr>
            <a:endParaRPr lang="en-US" altLang="en-US" sz="3600" dirty="0"/>
          </a:p>
          <a:p>
            <a:pPr lvl="1">
              <a:defRPr/>
            </a:pPr>
            <a:endParaRPr lang="en-US" altLang="en-US" dirty="0"/>
          </a:p>
          <a:p>
            <a:pPr lvl="1">
              <a:defRPr/>
            </a:pPr>
            <a:endParaRPr lang="en-US" altLang="en-US" dirty="0"/>
          </a:p>
          <a:p>
            <a:pPr lvl="1">
              <a:defRPr/>
            </a:pPr>
            <a:endParaRPr lang="en-US" altLang="en-US" dirty="0"/>
          </a:p>
          <a:p>
            <a:pPr lvl="1">
              <a:defRPr/>
            </a:pPr>
            <a:endParaRPr lang="en-US" altLang="en-US" dirty="0"/>
          </a:p>
          <a:p>
            <a:pPr lvl="1">
              <a:defRPr/>
            </a:pPr>
            <a:endParaRPr lang="en-US" altLang="en-US" dirty="0"/>
          </a:p>
          <a:p>
            <a:pPr lvl="1">
              <a:defRPr/>
            </a:pPr>
            <a:endParaRPr lang="en-US" altLang="en-US" dirty="0"/>
          </a:p>
        </p:txBody>
      </p:sp>
      <p:sp>
        <p:nvSpPr>
          <p:cNvPr id="2" name="Slide Number Placeholder 1">
            <a:extLst>
              <a:ext uri="{FF2B5EF4-FFF2-40B4-BE49-F238E27FC236}">
                <a16:creationId xmlns:a16="http://schemas.microsoft.com/office/drawing/2014/main" id="{DF2A0016-1254-9FEA-DE7E-F518C6A266D8}"/>
              </a:ext>
            </a:extLst>
          </p:cNvPr>
          <p:cNvSpPr>
            <a:spLocks noGrp="1"/>
          </p:cNvSpPr>
          <p:nvPr>
            <p:ph type="sldNum" sz="quarter" idx="12"/>
          </p:nvPr>
        </p:nvSpPr>
        <p:spPr/>
        <p:txBody>
          <a:bodyPr/>
          <a:lstStyle/>
          <a:p>
            <a:fld id="{D4265962-22B0-44D0-B336-3E199CF3F3A5}" type="slidenum">
              <a:rPr lang="en-US" smtClean="0"/>
              <a:t>14</a:t>
            </a:fld>
            <a:endParaRPr lang="en-US" dirty="0"/>
          </a:p>
        </p:txBody>
      </p:sp>
    </p:spTree>
    <p:extLst>
      <p:ext uri="{BB962C8B-B14F-4D97-AF65-F5344CB8AC3E}">
        <p14:creationId xmlns:p14="http://schemas.microsoft.com/office/powerpoint/2010/main" val="1591164705"/>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mn-lt"/>
              </a:rPr>
              <a:t>CARB ISSUES</a:t>
            </a:r>
            <a:r>
              <a:rPr lang="en-US" dirty="0"/>
              <a:t>	</a:t>
            </a:r>
          </a:p>
        </p:txBody>
      </p:sp>
      <p:sp>
        <p:nvSpPr>
          <p:cNvPr id="3" name="Content Placeholder 2"/>
          <p:cNvSpPr>
            <a:spLocks noGrp="1"/>
          </p:cNvSpPr>
          <p:nvPr>
            <p:ph idx="1"/>
          </p:nvPr>
        </p:nvSpPr>
        <p:spPr/>
        <p:txBody>
          <a:bodyPr/>
          <a:lstStyle/>
          <a:p>
            <a:r>
              <a:rPr lang="en-US" dirty="0"/>
              <a:t>California Air Resources Board (CARB)</a:t>
            </a:r>
          </a:p>
          <a:p>
            <a:r>
              <a:rPr lang="en-US" dirty="0"/>
              <a:t>Fined two 3PLs, $100,000 and $52,250 for “dispatching” non-compliant trucks into the State of California. Both companies are located outside of California</a:t>
            </a:r>
          </a:p>
          <a:p>
            <a:r>
              <a:rPr lang="en-US" dirty="0"/>
              <a:t>A broker who arranges the transportation of a motor carrier traveling in the State of California needs to “verify” that each hired company is either in compliance with the regulation or has reported compliance to CARB</a:t>
            </a:r>
          </a:p>
          <a:p>
            <a:r>
              <a:rPr lang="en-US" dirty="0"/>
              <a:t>Suggest adding provisions to contracts with carriers to ensure compliance</a:t>
            </a:r>
          </a:p>
        </p:txBody>
      </p:sp>
      <p:sp>
        <p:nvSpPr>
          <p:cNvPr id="4" name="Slide Number Placeholder 3">
            <a:extLst>
              <a:ext uri="{FF2B5EF4-FFF2-40B4-BE49-F238E27FC236}">
                <a16:creationId xmlns:a16="http://schemas.microsoft.com/office/drawing/2014/main" id="{D47A3145-DF7F-55D5-C0DD-D6E4AF70F12D}"/>
              </a:ext>
            </a:extLst>
          </p:cNvPr>
          <p:cNvSpPr>
            <a:spLocks noGrp="1"/>
          </p:cNvSpPr>
          <p:nvPr>
            <p:ph type="sldNum" sz="quarter" idx="12"/>
          </p:nvPr>
        </p:nvSpPr>
        <p:spPr/>
        <p:txBody>
          <a:bodyPr/>
          <a:lstStyle/>
          <a:p>
            <a:fld id="{D4265962-22B0-44D0-B336-3E199CF3F3A5}" type="slidenum">
              <a:rPr lang="en-US" smtClean="0"/>
              <a:t>15</a:t>
            </a:fld>
            <a:endParaRPr lang="en-US" dirty="0"/>
          </a:p>
        </p:txBody>
      </p:sp>
    </p:spTree>
    <p:extLst>
      <p:ext uri="{BB962C8B-B14F-4D97-AF65-F5344CB8AC3E}">
        <p14:creationId xmlns:p14="http://schemas.microsoft.com/office/powerpoint/2010/main" val="2882734184"/>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311564" y="228600"/>
            <a:ext cx="9432636" cy="1219200"/>
          </a:xfrm>
        </p:spPr>
        <p:txBody>
          <a:bodyPr/>
          <a:lstStyle/>
          <a:p>
            <a:r>
              <a:rPr lang="en-US" altLang="en-US" sz="4000" dirty="0">
                <a:latin typeface="+mn-lt"/>
              </a:rPr>
              <a:t>BROKER INSURANCE PRODUCTS</a:t>
            </a:r>
          </a:p>
        </p:txBody>
      </p:sp>
      <p:sp>
        <p:nvSpPr>
          <p:cNvPr id="67587" name="Content Placeholder 2"/>
          <p:cNvSpPr>
            <a:spLocks noGrp="1"/>
          </p:cNvSpPr>
          <p:nvPr>
            <p:ph idx="1"/>
          </p:nvPr>
        </p:nvSpPr>
        <p:spPr/>
        <p:txBody>
          <a:bodyPr>
            <a:normAutofit/>
          </a:bodyPr>
          <a:lstStyle/>
          <a:p>
            <a:r>
              <a:rPr lang="en-US" altLang="en-US" sz="2800" dirty="0"/>
              <a:t>Contingent Cargo</a:t>
            </a:r>
          </a:p>
          <a:p>
            <a:pPr lvl="1"/>
            <a:r>
              <a:rPr lang="en-US" altLang="en-US" sz="2800" dirty="0"/>
              <a:t>Protection for you in the event underlying carrier has no coverage or denies coverage</a:t>
            </a:r>
          </a:p>
          <a:p>
            <a:r>
              <a:rPr lang="en-US" altLang="en-US" sz="2800" dirty="0"/>
              <a:t>Your cargo coverage for a carrier will not apply</a:t>
            </a:r>
          </a:p>
          <a:p>
            <a:r>
              <a:rPr lang="en-US" altLang="en-US" sz="2800" dirty="0"/>
              <a:t>Errors and Omissions</a:t>
            </a:r>
          </a:p>
          <a:p>
            <a:r>
              <a:rPr lang="en-US" altLang="en-US" sz="2800" dirty="0"/>
              <a:t>CGL</a:t>
            </a:r>
          </a:p>
          <a:p>
            <a:r>
              <a:rPr lang="en-US" altLang="en-US" sz="2800" dirty="0"/>
              <a:t>Contingent Auto or Hired and Non-Owned Auto</a:t>
            </a:r>
          </a:p>
          <a:p>
            <a:r>
              <a:rPr lang="en-US" altLang="en-US" sz="2800" dirty="0"/>
              <a:t>Broker Bond</a:t>
            </a:r>
          </a:p>
        </p:txBody>
      </p:sp>
      <p:sp>
        <p:nvSpPr>
          <p:cNvPr id="2" name="Slide Number Placeholder 1">
            <a:extLst>
              <a:ext uri="{FF2B5EF4-FFF2-40B4-BE49-F238E27FC236}">
                <a16:creationId xmlns:a16="http://schemas.microsoft.com/office/drawing/2014/main" id="{FFBA7D11-AEB7-918B-45F4-E3E5168D85A0}"/>
              </a:ext>
            </a:extLst>
          </p:cNvPr>
          <p:cNvSpPr>
            <a:spLocks noGrp="1"/>
          </p:cNvSpPr>
          <p:nvPr>
            <p:ph type="sldNum" sz="quarter" idx="12"/>
          </p:nvPr>
        </p:nvSpPr>
        <p:spPr/>
        <p:txBody>
          <a:bodyPr/>
          <a:lstStyle/>
          <a:p>
            <a:fld id="{D4265962-22B0-44D0-B336-3E199CF3F3A5}" type="slidenum">
              <a:rPr lang="en-US" smtClean="0"/>
              <a:t>16</a:t>
            </a:fld>
            <a:endParaRPr lang="en-US" dirty="0"/>
          </a:p>
        </p:txBody>
      </p:sp>
    </p:spTree>
    <p:extLst>
      <p:ext uri="{BB962C8B-B14F-4D97-AF65-F5344CB8AC3E}">
        <p14:creationId xmlns:p14="http://schemas.microsoft.com/office/powerpoint/2010/main" val="2851816097"/>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04DD-7FE5-4F2E-848F-DFE6C3BF15DB}"/>
              </a:ext>
            </a:extLst>
          </p:cNvPr>
          <p:cNvSpPr>
            <a:spLocks noGrp="1"/>
          </p:cNvSpPr>
          <p:nvPr>
            <p:ph type="title"/>
          </p:nvPr>
        </p:nvSpPr>
        <p:spPr/>
        <p:txBody>
          <a:bodyPr/>
          <a:lstStyle/>
          <a:p>
            <a:r>
              <a:rPr lang="en-US" sz="4000" dirty="0">
                <a:latin typeface="+mn-lt"/>
              </a:rPr>
              <a:t>CHANGES TO BROKERAGE MADE BY MAP-21</a:t>
            </a:r>
          </a:p>
        </p:txBody>
      </p:sp>
      <p:sp>
        <p:nvSpPr>
          <p:cNvPr id="4" name="Content Placeholder 3">
            <a:extLst>
              <a:ext uri="{FF2B5EF4-FFF2-40B4-BE49-F238E27FC236}">
                <a16:creationId xmlns:a16="http://schemas.microsoft.com/office/drawing/2014/main" id="{4FECCF8A-26A7-4911-8BAC-4BFC748EBF55}"/>
              </a:ext>
            </a:extLst>
          </p:cNvPr>
          <p:cNvSpPr>
            <a:spLocks noGrp="1"/>
          </p:cNvSpPr>
          <p:nvPr>
            <p:ph idx="1"/>
          </p:nvPr>
        </p:nvSpPr>
        <p:spPr/>
        <p:txBody>
          <a:bodyPr/>
          <a:lstStyle/>
          <a:p>
            <a:r>
              <a:rPr lang="en-US" sz="3200" dirty="0"/>
              <a:t>Must make sure shippers know what services are being provided</a:t>
            </a:r>
          </a:p>
          <a:p>
            <a:r>
              <a:rPr lang="en-US" sz="3200" dirty="0"/>
              <a:t>Increased bond from $10,000 to $75,000</a:t>
            </a:r>
          </a:p>
          <a:p>
            <a:r>
              <a:rPr lang="en-US" sz="3200" dirty="0"/>
              <a:t>Must have “Brokerage Authority” to provide a load to a trucker</a:t>
            </a:r>
          </a:p>
          <a:p>
            <a:pPr lvl="1"/>
            <a:r>
              <a:rPr lang="en-US" sz="3200" dirty="0"/>
              <a:t>If not, could be a “civil conspiracy” and makes entity responsible (personally) for violating MAP-21</a:t>
            </a:r>
          </a:p>
        </p:txBody>
      </p:sp>
      <p:sp>
        <p:nvSpPr>
          <p:cNvPr id="3" name="Slide Number Placeholder 2">
            <a:extLst>
              <a:ext uri="{FF2B5EF4-FFF2-40B4-BE49-F238E27FC236}">
                <a16:creationId xmlns:a16="http://schemas.microsoft.com/office/drawing/2014/main" id="{3AEC01D9-6D79-4527-81B7-D3812F6AC87E}"/>
              </a:ext>
            </a:extLst>
          </p:cNvPr>
          <p:cNvSpPr>
            <a:spLocks noGrp="1"/>
          </p:cNvSpPr>
          <p:nvPr>
            <p:ph type="sldNum" sz="quarter" idx="12"/>
          </p:nvPr>
        </p:nvSpPr>
        <p:spPr/>
        <p:txBody>
          <a:bodyPr/>
          <a:lstStyle/>
          <a:p>
            <a:fld id="{D4265962-22B0-44D0-B336-3E199CF3F3A5}" type="slidenum">
              <a:rPr lang="en-US" smtClean="0"/>
              <a:t>17</a:t>
            </a:fld>
            <a:endParaRPr lang="en-US" dirty="0"/>
          </a:p>
        </p:txBody>
      </p:sp>
    </p:spTree>
    <p:extLst>
      <p:ext uri="{BB962C8B-B14F-4D97-AF65-F5344CB8AC3E}">
        <p14:creationId xmlns:p14="http://schemas.microsoft.com/office/powerpoint/2010/main" val="1346765758"/>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504DD-7FE5-4F2E-848F-DFE6C3BF15DB}"/>
              </a:ext>
            </a:extLst>
          </p:cNvPr>
          <p:cNvSpPr>
            <a:spLocks noGrp="1"/>
          </p:cNvSpPr>
          <p:nvPr>
            <p:ph type="title"/>
          </p:nvPr>
        </p:nvSpPr>
        <p:spPr/>
        <p:txBody>
          <a:bodyPr/>
          <a:lstStyle/>
          <a:p>
            <a:r>
              <a:rPr lang="en-US" sz="4000" dirty="0">
                <a:latin typeface="+mn-lt"/>
              </a:rPr>
              <a:t>CHANGES TO BROKERAGE MADE BY MAP-21</a:t>
            </a:r>
          </a:p>
        </p:txBody>
      </p:sp>
      <p:sp>
        <p:nvSpPr>
          <p:cNvPr id="4" name="Content Placeholder 3">
            <a:extLst>
              <a:ext uri="{FF2B5EF4-FFF2-40B4-BE49-F238E27FC236}">
                <a16:creationId xmlns:a16="http://schemas.microsoft.com/office/drawing/2014/main" id="{4FECCF8A-26A7-4911-8BAC-4BFC748EBF55}"/>
              </a:ext>
            </a:extLst>
          </p:cNvPr>
          <p:cNvSpPr>
            <a:spLocks noGrp="1"/>
          </p:cNvSpPr>
          <p:nvPr>
            <p:ph idx="1"/>
          </p:nvPr>
        </p:nvSpPr>
        <p:spPr/>
        <p:txBody>
          <a:bodyPr/>
          <a:lstStyle/>
          <a:p>
            <a:r>
              <a:rPr lang="en-US" sz="3600" dirty="0"/>
              <a:t>Convenience interlining = Brokering</a:t>
            </a:r>
          </a:p>
          <a:p>
            <a:pPr lvl="1"/>
            <a:r>
              <a:rPr lang="en-US" sz="3600" dirty="0"/>
              <a:t>True interlining = Must touch freight</a:t>
            </a:r>
          </a:p>
          <a:p>
            <a:pPr lvl="1"/>
            <a:endParaRPr lang="en-US" sz="3600" dirty="0"/>
          </a:p>
          <a:p>
            <a:r>
              <a:rPr lang="en-US" sz="3600" dirty="0"/>
              <a:t>Personal liability for broker and owners/officers for unauthorized brokerage</a:t>
            </a:r>
          </a:p>
        </p:txBody>
      </p:sp>
      <p:sp>
        <p:nvSpPr>
          <p:cNvPr id="3" name="Slide Number Placeholder 2">
            <a:extLst>
              <a:ext uri="{FF2B5EF4-FFF2-40B4-BE49-F238E27FC236}">
                <a16:creationId xmlns:a16="http://schemas.microsoft.com/office/drawing/2014/main" id="{3AEC01D9-6D79-4527-81B7-D3812F6AC87E}"/>
              </a:ext>
            </a:extLst>
          </p:cNvPr>
          <p:cNvSpPr>
            <a:spLocks noGrp="1"/>
          </p:cNvSpPr>
          <p:nvPr>
            <p:ph type="sldNum" sz="quarter" idx="12"/>
          </p:nvPr>
        </p:nvSpPr>
        <p:spPr/>
        <p:txBody>
          <a:bodyPr/>
          <a:lstStyle/>
          <a:p>
            <a:fld id="{D4265962-22B0-44D0-B336-3E199CF3F3A5}" type="slidenum">
              <a:rPr lang="en-US" smtClean="0"/>
              <a:t>18</a:t>
            </a:fld>
            <a:endParaRPr lang="en-US" dirty="0"/>
          </a:p>
        </p:txBody>
      </p:sp>
    </p:spTree>
    <p:extLst>
      <p:ext uri="{BB962C8B-B14F-4D97-AF65-F5344CB8AC3E}">
        <p14:creationId xmlns:p14="http://schemas.microsoft.com/office/powerpoint/2010/main" val="1051744986"/>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BC543-8CC1-4F7E-423C-2076BFE12831}"/>
              </a:ext>
            </a:extLst>
          </p:cNvPr>
          <p:cNvSpPr>
            <a:spLocks noGrp="1"/>
          </p:cNvSpPr>
          <p:nvPr>
            <p:ph type="title"/>
          </p:nvPr>
        </p:nvSpPr>
        <p:spPr/>
        <p:txBody>
          <a:bodyPr/>
          <a:lstStyle/>
          <a:p>
            <a:r>
              <a:rPr lang="en-US" sz="4000" dirty="0">
                <a:latin typeface="+mn-lt"/>
              </a:rPr>
              <a:t>EFFECTS OF MAP-21</a:t>
            </a:r>
          </a:p>
        </p:txBody>
      </p:sp>
      <p:sp>
        <p:nvSpPr>
          <p:cNvPr id="3" name="Content Placeholder 2">
            <a:extLst>
              <a:ext uri="{FF2B5EF4-FFF2-40B4-BE49-F238E27FC236}">
                <a16:creationId xmlns:a16="http://schemas.microsoft.com/office/drawing/2014/main" id="{8A54B44F-964B-5922-2596-FD1FEDE1AB53}"/>
              </a:ext>
            </a:extLst>
          </p:cNvPr>
          <p:cNvSpPr>
            <a:spLocks noGrp="1"/>
          </p:cNvSpPr>
          <p:nvPr>
            <p:ph idx="1"/>
          </p:nvPr>
        </p:nvSpPr>
        <p:spPr/>
        <p:txBody>
          <a:bodyPr/>
          <a:lstStyle/>
          <a:p>
            <a:r>
              <a:rPr lang="en-US" sz="3600" dirty="0"/>
              <a:t>40% or so of entities that had brokerage authority did not meet the new requirements and lost their authority</a:t>
            </a:r>
          </a:p>
          <a:p>
            <a:pPr lvl="1"/>
            <a:r>
              <a:rPr lang="en-US" sz="3600" dirty="0"/>
              <a:t>Came up with ways to avoid MAP-21 and still provided loads to truckers</a:t>
            </a:r>
          </a:p>
          <a:p>
            <a:r>
              <a:rPr lang="en-US" sz="3600" dirty="0"/>
              <a:t>Enforcement of the law?</a:t>
            </a:r>
          </a:p>
        </p:txBody>
      </p:sp>
      <p:sp>
        <p:nvSpPr>
          <p:cNvPr id="4" name="Slide Number Placeholder 3">
            <a:extLst>
              <a:ext uri="{FF2B5EF4-FFF2-40B4-BE49-F238E27FC236}">
                <a16:creationId xmlns:a16="http://schemas.microsoft.com/office/drawing/2014/main" id="{7B6B5112-6FCD-17E4-6426-5239DFBEC7FA}"/>
              </a:ext>
            </a:extLst>
          </p:cNvPr>
          <p:cNvSpPr>
            <a:spLocks noGrp="1"/>
          </p:cNvSpPr>
          <p:nvPr>
            <p:ph type="sldNum" sz="quarter" idx="12"/>
          </p:nvPr>
        </p:nvSpPr>
        <p:spPr/>
        <p:txBody>
          <a:bodyPr/>
          <a:lstStyle/>
          <a:p>
            <a:fld id="{D4265962-22B0-44D0-B336-3E199CF3F3A5}" type="slidenum">
              <a:rPr lang="en-US" smtClean="0"/>
              <a:t>19</a:t>
            </a:fld>
            <a:endParaRPr lang="en-US" dirty="0"/>
          </a:p>
        </p:txBody>
      </p:sp>
    </p:spTree>
    <p:extLst>
      <p:ext uri="{BB962C8B-B14F-4D97-AF65-F5344CB8AC3E}">
        <p14:creationId xmlns:p14="http://schemas.microsoft.com/office/powerpoint/2010/main" val="1056411372"/>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4265962-22B0-44D0-B336-3E199CF3F3A5}" type="slidenum">
              <a:rPr lang="en-US" smtClean="0"/>
              <a:t>2</a:t>
            </a:fld>
            <a:endParaRPr lang="en-US" dirty="0"/>
          </a:p>
        </p:txBody>
      </p:sp>
      <p:sp>
        <p:nvSpPr>
          <p:cNvPr id="5" name="Rectangle 4"/>
          <p:cNvSpPr/>
          <p:nvPr/>
        </p:nvSpPr>
        <p:spPr>
          <a:xfrm>
            <a:off x="1639019" y="877315"/>
            <a:ext cx="8962845" cy="6432530"/>
          </a:xfrm>
          <a:prstGeom prst="rect">
            <a:avLst/>
          </a:prstGeom>
        </p:spPr>
        <p:txBody>
          <a:bodyPr wrap="square">
            <a:spAutoFit/>
          </a:bodyPr>
          <a:lstStyle/>
          <a:p>
            <a:pPr algn="ctr"/>
            <a:br>
              <a:rPr lang="en-US" sz="2000" b="1" dirty="0"/>
            </a:br>
            <a:r>
              <a:rPr lang="en-US" sz="2800" b="1" dirty="0">
                <a:latin typeface="+mn-lt"/>
              </a:rPr>
              <a:t>THESE WEBINARS ARE PRESENTED AS INDUSTRY UPDATES</a:t>
            </a:r>
            <a:br>
              <a:rPr lang="en-US" sz="2800" b="1" dirty="0">
                <a:latin typeface="+mn-lt"/>
              </a:rPr>
            </a:br>
            <a:r>
              <a:rPr lang="en-US" sz="2800" b="1" dirty="0">
                <a:latin typeface="+mn-lt"/>
              </a:rPr>
              <a:t>FOR INFORMATIONAL PURPOSES ONLY</a:t>
            </a:r>
            <a:br>
              <a:rPr lang="en-US" sz="2800" b="1" dirty="0">
                <a:latin typeface="+mn-lt"/>
              </a:rPr>
            </a:br>
            <a:r>
              <a:rPr lang="en-US" sz="2800" b="1" dirty="0">
                <a:latin typeface="+mn-lt"/>
              </a:rPr>
              <a:t>AND DO NOT QUALIFY FOR STATE CE CREDITS</a:t>
            </a:r>
            <a:br>
              <a:rPr lang="en-US" sz="2800" b="1" dirty="0">
                <a:latin typeface="+mn-lt"/>
              </a:rPr>
            </a:br>
            <a:br>
              <a:rPr lang="en-US" sz="2800" b="1" dirty="0">
                <a:latin typeface="+mn-lt"/>
              </a:rPr>
            </a:br>
            <a:r>
              <a:rPr lang="en-US" sz="2800" b="1" dirty="0">
                <a:latin typeface="+mn-lt"/>
              </a:rPr>
              <a:t>IF YOU ARE SEEKING CE CREDITS:</a:t>
            </a:r>
          </a:p>
          <a:p>
            <a:pPr algn="ctr"/>
            <a:endParaRPr lang="en-US" sz="2800" b="1" dirty="0">
              <a:latin typeface="+mn-lt"/>
            </a:endParaRPr>
          </a:p>
          <a:p>
            <a:pPr algn="ctr"/>
            <a:r>
              <a:rPr lang="en-US" sz="2800" b="1" dirty="0">
                <a:latin typeface="+mn-lt"/>
              </a:rPr>
              <a:t>Visit our website</a:t>
            </a:r>
          </a:p>
          <a:p>
            <a:pPr algn="ctr"/>
            <a:r>
              <a:rPr lang="en-US" sz="2800" b="1" dirty="0">
                <a:latin typeface="+mn-lt"/>
                <a:hlinkClick r:id="rId3"/>
              </a:rPr>
              <a:t>https://mcief.org</a:t>
            </a:r>
            <a:endParaRPr lang="en-US" sz="2800" b="1" dirty="0">
              <a:latin typeface="+mn-lt"/>
            </a:endParaRPr>
          </a:p>
          <a:p>
            <a:pPr algn="ctr"/>
            <a:r>
              <a:rPr lang="en-US" sz="2800" b="1" dirty="0">
                <a:latin typeface="+mn-lt"/>
              </a:rPr>
              <a:t>Or</a:t>
            </a:r>
          </a:p>
          <a:p>
            <a:pPr algn="ctr"/>
            <a:r>
              <a:rPr lang="en-US" sz="2800" b="1" dirty="0">
                <a:latin typeface="+mn-lt"/>
              </a:rPr>
              <a:t>Email</a:t>
            </a:r>
          </a:p>
          <a:p>
            <a:pPr algn="ctr"/>
            <a:r>
              <a:rPr lang="en-US" sz="2800" b="1" dirty="0">
                <a:latin typeface="+mn-lt"/>
                <a:hlinkClick r:id="rId4"/>
              </a:rPr>
              <a:t>mcief@mcief.org</a:t>
            </a:r>
            <a:endParaRPr lang="en-US" sz="2800" b="1" dirty="0">
              <a:latin typeface="+mn-lt"/>
            </a:endParaRPr>
          </a:p>
          <a:p>
            <a:pPr algn="ctr"/>
            <a:br>
              <a:rPr lang="en-US" sz="2800" b="1" dirty="0">
                <a:latin typeface="+mn-lt"/>
              </a:rPr>
            </a:br>
            <a:br>
              <a:rPr lang="en-US" sz="2800" b="1" dirty="0"/>
            </a:br>
            <a:endParaRPr lang="en-US" sz="2800" dirty="0"/>
          </a:p>
        </p:txBody>
      </p:sp>
    </p:spTree>
    <p:extLst>
      <p:ext uri="{BB962C8B-B14F-4D97-AF65-F5344CB8AC3E}">
        <p14:creationId xmlns:p14="http://schemas.microsoft.com/office/powerpoint/2010/main" val="1630682760"/>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65FD7-0827-02E8-137F-58DE8ACE2547}"/>
              </a:ext>
            </a:extLst>
          </p:cNvPr>
          <p:cNvSpPr>
            <a:spLocks noGrp="1"/>
          </p:cNvSpPr>
          <p:nvPr>
            <p:ph type="title"/>
          </p:nvPr>
        </p:nvSpPr>
        <p:spPr/>
        <p:txBody>
          <a:bodyPr/>
          <a:lstStyle/>
          <a:p>
            <a:r>
              <a:rPr lang="en-US" sz="4000" dirty="0">
                <a:latin typeface="+mn-lt"/>
              </a:rPr>
              <a:t>EFFECTS OF MAP-21 CONT.</a:t>
            </a:r>
            <a:endParaRPr lang="en-US" sz="4000" dirty="0"/>
          </a:p>
        </p:txBody>
      </p:sp>
      <p:sp>
        <p:nvSpPr>
          <p:cNvPr id="3" name="Content Placeholder 2">
            <a:extLst>
              <a:ext uri="{FF2B5EF4-FFF2-40B4-BE49-F238E27FC236}">
                <a16:creationId xmlns:a16="http://schemas.microsoft.com/office/drawing/2014/main" id="{C2581228-8DDA-B5D1-E1CE-1939F2F11FE2}"/>
              </a:ext>
            </a:extLst>
          </p:cNvPr>
          <p:cNvSpPr>
            <a:spLocks noGrp="1"/>
          </p:cNvSpPr>
          <p:nvPr>
            <p:ph idx="1"/>
          </p:nvPr>
        </p:nvSpPr>
        <p:spPr/>
        <p:txBody>
          <a:bodyPr/>
          <a:lstStyle/>
          <a:p>
            <a:r>
              <a:rPr lang="en-US" sz="3600" dirty="0"/>
              <a:t>FMCSA announced: </a:t>
            </a:r>
          </a:p>
          <a:p>
            <a:pPr lvl="1"/>
            <a:r>
              <a:rPr lang="en-US" sz="3600" dirty="0"/>
              <a:t>“Interim Guidance Clarifies Brokerage Terminology”</a:t>
            </a:r>
          </a:p>
          <a:p>
            <a:pPr lvl="2"/>
            <a:r>
              <a:rPr lang="en-US" sz="3600" dirty="0"/>
              <a:t>Arranger of loads</a:t>
            </a:r>
          </a:p>
          <a:p>
            <a:pPr lvl="2"/>
            <a:r>
              <a:rPr lang="en-US" sz="3600" dirty="0"/>
              <a:t>Brokers – Separate authority and bonded</a:t>
            </a:r>
          </a:p>
          <a:p>
            <a:pPr lvl="3"/>
            <a:r>
              <a:rPr lang="en-US" sz="3600" dirty="0"/>
              <a:t>Regulated commodities vs. Exempt commodities</a:t>
            </a:r>
          </a:p>
        </p:txBody>
      </p:sp>
      <p:sp>
        <p:nvSpPr>
          <p:cNvPr id="4" name="Slide Number Placeholder 3">
            <a:extLst>
              <a:ext uri="{FF2B5EF4-FFF2-40B4-BE49-F238E27FC236}">
                <a16:creationId xmlns:a16="http://schemas.microsoft.com/office/drawing/2014/main" id="{BE725D36-761A-66DA-1246-C908C99B7F01}"/>
              </a:ext>
            </a:extLst>
          </p:cNvPr>
          <p:cNvSpPr>
            <a:spLocks noGrp="1"/>
          </p:cNvSpPr>
          <p:nvPr>
            <p:ph type="sldNum" sz="quarter" idx="12"/>
          </p:nvPr>
        </p:nvSpPr>
        <p:spPr/>
        <p:txBody>
          <a:bodyPr/>
          <a:lstStyle/>
          <a:p>
            <a:fld id="{D4265962-22B0-44D0-B336-3E199CF3F3A5}" type="slidenum">
              <a:rPr lang="en-US" smtClean="0"/>
              <a:t>20</a:t>
            </a:fld>
            <a:endParaRPr lang="en-US" dirty="0"/>
          </a:p>
        </p:txBody>
      </p:sp>
    </p:spTree>
    <p:extLst>
      <p:ext uri="{BB962C8B-B14F-4D97-AF65-F5344CB8AC3E}">
        <p14:creationId xmlns:p14="http://schemas.microsoft.com/office/powerpoint/2010/main" val="2050734527"/>
      </p:ext>
    </p:extLst>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D9AFA-2794-6272-873E-0AAC535D7BB9}"/>
              </a:ext>
            </a:extLst>
          </p:cNvPr>
          <p:cNvSpPr>
            <a:spLocks noGrp="1"/>
          </p:cNvSpPr>
          <p:nvPr>
            <p:ph type="title"/>
          </p:nvPr>
        </p:nvSpPr>
        <p:spPr/>
        <p:txBody>
          <a:bodyPr/>
          <a:lstStyle/>
          <a:p>
            <a:r>
              <a:rPr lang="en-US" sz="4000" dirty="0">
                <a:latin typeface="+mn-lt"/>
              </a:rPr>
              <a:t>BROKERAGE TERMS</a:t>
            </a:r>
          </a:p>
        </p:txBody>
      </p:sp>
      <p:sp>
        <p:nvSpPr>
          <p:cNvPr id="3" name="Content Placeholder 2">
            <a:extLst>
              <a:ext uri="{FF2B5EF4-FFF2-40B4-BE49-F238E27FC236}">
                <a16:creationId xmlns:a16="http://schemas.microsoft.com/office/drawing/2014/main" id="{C055E524-AF67-E9EE-DBB8-2FFAA262506E}"/>
              </a:ext>
            </a:extLst>
          </p:cNvPr>
          <p:cNvSpPr>
            <a:spLocks noGrp="1"/>
          </p:cNvSpPr>
          <p:nvPr>
            <p:ph idx="1"/>
          </p:nvPr>
        </p:nvSpPr>
        <p:spPr/>
        <p:txBody>
          <a:bodyPr/>
          <a:lstStyle/>
          <a:p>
            <a:r>
              <a:rPr lang="en-US" sz="3200" dirty="0"/>
              <a:t>Bona Fide Agent</a:t>
            </a:r>
          </a:p>
          <a:p>
            <a:pPr lvl="1"/>
            <a:r>
              <a:rPr lang="en-US" sz="3200" dirty="0"/>
              <a:t>“Persons who are part of the normal organization of a motor carrier and perform duties under the carrier’s directions pursuant to a preexisting agreement which provides for a continuing relationship, precluding the exercise of discretion on the part of the agent in allocating traffic between the carriers and others”</a:t>
            </a:r>
          </a:p>
          <a:p>
            <a:r>
              <a:rPr lang="en-US" sz="3200" dirty="0"/>
              <a:t>What does this mean?</a:t>
            </a:r>
          </a:p>
        </p:txBody>
      </p:sp>
      <p:sp>
        <p:nvSpPr>
          <p:cNvPr id="4" name="Slide Number Placeholder 3">
            <a:extLst>
              <a:ext uri="{FF2B5EF4-FFF2-40B4-BE49-F238E27FC236}">
                <a16:creationId xmlns:a16="http://schemas.microsoft.com/office/drawing/2014/main" id="{500B9FD9-41C4-A3BE-6DE4-2750F18E580A}"/>
              </a:ext>
            </a:extLst>
          </p:cNvPr>
          <p:cNvSpPr>
            <a:spLocks noGrp="1"/>
          </p:cNvSpPr>
          <p:nvPr>
            <p:ph type="sldNum" sz="quarter" idx="12"/>
          </p:nvPr>
        </p:nvSpPr>
        <p:spPr/>
        <p:txBody>
          <a:bodyPr/>
          <a:lstStyle/>
          <a:p>
            <a:fld id="{D4265962-22B0-44D0-B336-3E199CF3F3A5}" type="slidenum">
              <a:rPr lang="en-US" smtClean="0"/>
              <a:t>21</a:t>
            </a:fld>
            <a:endParaRPr lang="en-US" dirty="0"/>
          </a:p>
        </p:txBody>
      </p:sp>
    </p:spTree>
    <p:extLst>
      <p:ext uri="{BB962C8B-B14F-4D97-AF65-F5344CB8AC3E}">
        <p14:creationId xmlns:p14="http://schemas.microsoft.com/office/powerpoint/2010/main" val="274582612"/>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D9AFA-2794-6272-873E-0AAC535D7BB9}"/>
              </a:ext>
            </a:extLst>
          </p:cNvPr>
          <p:cNvSpPr>
            <a:spLocks noGrp="1"/>
          </p:cNvSpPr>
          <p:nvPr>
            <p:ph type="title"/>
          </p:nvPr>
        </p:nvSpPr>
        <p:spPr/>
        <p:txBody>
          <a:bodyPr/>
          <a:lstStyle/>
          <a:p>
            <a:r>
              <a:rPr lang="en-US" sz="4000" dirty="0">
                <a:latin typeface="+mn-lt"/>
              </a:rPr>
              <a:t>BONA FIDE AGENT</a:t>
            </a:r>
          </a:p>
        </p:txBody>
      </p:sp>
      <p:sp>
        <p:nvSpPr>
          <p:cNvPr id="3" name="Content Placeholder 2">
            <a:extLst>
              <a:ext uri="{FF2B5EF4-FFF2-40B4-BE49-F238E27FC236}">
                <a16:creationId xmlns:a16="http://schemas.microsoft.com/office/drawing/2014/main" id="{C055E524-AF67-E9EE-DBB8-2FFAA262506E}"/>
              </a:ext>
            </a:extLst>
          </p:cNvPr>
          <p:cNvSpPr>
            <a:spLocks noGrp="1"/>
          </p:cNvSpPr>
          <p:nvPr>
            <p:ph idx="1"/>
          </p:nvPr>
        </p:nvSpPr>
        <p:spPr/>
        <p:txBody>
          <a:bodyPr/>
          <a:lstStyle/>
          <a:p>
            <a:r>
              <a:rPr lang="en-US" sz="2800" dirty="0"/>
              <a:t>“Representing more than one motor carrier does not necessarily mean one is a broker rather than a bona fide agent.”</a:t>
            </a:r>
          </a:p>
          <a:p>
            <a:r>
              <a:rPr lang="en-US" sz="2800" dirty="0"/>
              <a:t>Handling money exchanged between shippers and carriers “is a factor that strongly suggests the need for broker authority … it is not an absolute requirement for one to be considered a broker.”</a:t>
            </a:r>
          </a:p>
          <a:p>
            <a:r>
              <a:rPr lang="en-US" sz="2800" dirty="0"/>
              <a:t>“Any determination will be highly fact specific and will entail determining whether the person or company is engaged in the allocation of traffic between motor carriers.”</a:t>
            </a:r>
          </a:p>
        </p:txBody>
      </p:sp>
      <p:sp>
        <p:nvSpPr>
          <p:cNvPr id="4" name="Slide Number Placeholder 3">
            <a:extLst>
              <a:ext uri="{FF2B5EF4-FFF2-40B4-BE49-F238E27FC236}">
                <a16:creationId xmlns:a16="http://schemas.microsoft.com/office/drawing/2014/main" id="{500B9FD9-41C4-A3BE-6DE4-2750F18E580A}"/>
              </a:ext>
            </a:extLst>
          </p:cNvPr>
          <p:cNvSpPr>
            <a:spLocks noGrp="1"/>
          </p:cNvSpPr>
          <p:nvPr>
            <p:ph type="sldNum" sz="quarter" idx="12"/>
          </p:nvPr>
        </p:nvSpPr>
        <p:spPr/>
        <p:txBody>
          <a:bodyPr/>
          <a:lstStyle/>
          <a:p>
            <a:fld id="{D4265962-22B0-44D0-B336-3E199CF3F3A5}" type="slidenum">
              <a:rPr lang="en-US" smtClean="0"/>
              <a:t>22</a:t>
            </a:fld>
            <a:endParaRPr lang="en-US" dirty="0"/>
          </a:p>
        </p:txBody>
      </p:sp>
    </p:spTree>
    <p:extLst>
      <p:ext uri="{BB962C8B-B14F-4D97-AF65-F5344CB8AC3E}">
        <p14:creationId xmlns:p14="http://schemas.microsoft.com/office/powerpoint/2010/main" val="3823448082"/>
      </p:ext>
    </p:extLst>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35701-0C7E-5422-0D8A-8516CD55E654}"/>
              </a:ext>
            </a:extLst>
          </p:cNvPr>
          <p:cNvSpPr>
            <a:spLocks noGrp="1"/>
          </p:cNvSpPr>
          <p:nvPr>
            <p:ph type="title"/>
          </p:nvPr>
        </p:nvSpPr>
        <p:spPr/>
        <p:txBody>
          <a:bodyPr/>
          <a:lstStyle/>
          <a:p>
            <a:r>
              <a:rPr lang="en-US" sz="4000" dirty="0"/>
              <a:t>DISPATCH SERVICES</a:t>
            </a:r>
          </a:p>
        </p:txBody>
      </p:sp>
      <p:sp>
        <p:nvSpPr>
          <p:cNvPr id="3" name="Content Placeholder 2">
            <a:extLst>
              <a:ext uri="{FF2B5EF4-FFF2-40B4-BE49-F238E27FC236}">
                <a16:creationId xmlns:a16="http://schemas.microsoft.com/office/drawing/2014/main" id="{CC43806F-A0FF-A3F0-5701-5901C1A3DC79}"/>
              </a:ext>
            </a:extLst>
          </p:cNvPr>
          <p:cNvSpPr>
            <a:spLocks noGrp="1"/>
          </p:cNvSpPr>
          <p:nvPr>
            <p:ph idx="1"/>
          </p:nvPr>
        </p:nvSpPr>
        <p:spPr/>
        <p:txBody>
          <a:bodyPr/>
          <a:lstStyle/>
          <a:p>
            <a:r>
              <a:rPr lang="en-US" dirty="0"/>
              <a:t>Self-identified – Dispatchers represent motor carriers and do not connect shippers and motor carriers as a broker does</a:t>
            </a:r>
          </a:p>
          <a:p>
            <a:pPr lvl="1"/>
            <a:r>
              <a:rPr lang="en-US" dirty="0"/>
              <a:t>FMCSA said dispatcher services “work exclusively for motor carriers, not for shippers.  They source loads for motor carriers.  They perform additional services for motor carriers that are unrelated to sourcing shipments</a:t>
            </a:r>
          </a:p>
          <a:p>
            <a:pPr lvl="1"/>
            <a:r>
              <a:rPr lang="en-US" dirty="0"/>
              <a:t>FMCSA clarified in the guidance that “when a dispatch service does not participate in the arrangement of freight, or when it represents only one carrier, it is not a broker”</a:t>
            </a:r>
          </a:p>
          <a:p>
            <a:pPr lvl="1"/>
            <a:r>
              <a:rPr lang="en-US" dirty="0"/>
              <a:t>However, if the dispatch services allocates traffic between two motor carriers, it cannot be a bona fide agent, therefore need brokerage authority</a:t>
            </a:r>
          </a:p>
        </p:txBody>
      </p:sp>
      <p:sp>
        <p:nvSpPr>
          <p:cNvPr id="4" name="Slide Number Placeholder 3">
            <a:extLst>
              <a:ext uri="{FF2B5EF4-FFF2-40B4-BE49-F238E27FC236}">
                <a16:creationId xmlns:a16="http://schemas.microsoft.com/office/drawing/2014/main" id="{B2CD538B-EBB6-7274-7CF7-69CD1EF0BEF2}"/>
              </a:ext>
            </a:extLst>
          </p:cNvPr>
          <p:cNvSpPr>
            <a:spLocks noGrp="1"/>
          </p:cNvSpPr>
          <p:nvPr>
            <p:ph type="sldNum" sz="quarter" idx="12"/>
          </p:nvPr>
        </p:nvSpPr>
        <p:spPr/>
        <p:txBody>
          <a:bodyPr/>
          <a:lstStyle/>
          <a:p>
            <a:fld id="{D4265962-22B0-44D0-B336-3E199CF3F3A5}" type="slidenum">
              <a:rPr lang="en-US" smtClean="0"/>
              <a:t>23</a:t>
            </a:fld>
            <a:endParaRPr lang="en-US" dirty="0"/>
          </a:p>
        </p:txBody>
      </p:sp>
    </p:spTree>
    <p:extLst>
      <p:ext uri="{BB962C8B-B14F-4D97-AF65-F5344CB8AC3E}">
        <p14:creationId xmlns:p14="http://schemas.microsoft.com/office/powerpoint/2010/main" val="3529949328"/>
      </p:ext>
    </p:extLst>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35701-0C7E-5422-0D8A-8516CD55E654}"/>
              </a:ext>
            </a:extLst>
          </p:cNvPr>
          <p:cNvSpPr>
            <a:spLocks noGrp="1"/>
          </p:cNvSpPr>
          <p:nvPr>
            <p:ph type="title"/>
          </p:nvPr>
        </p:nvSpPr>
        <p:spPr/>
        <p:txBody>
          <a:bodyPr/>
          <a:lstStyle/>
          <a:p>
            <a:r>
              <a:rPr lang="en-US" sz="4000" dirty="0"/>
              <a:t>DISPATCH SERVICES CONT.</a:t>
            </a:r>
          </a:p>
        </p:txBody>
      </p:sp>
      <p:sp>
        <p:nvSpPr>
          <p:cNvPr id="3" name="Content Placeholder 2">
            <a:extLst>
              <a:ext uri="{FF2B5EF4-FFF2-40B4-BE49-F238E27FC236}">
                <a16:creationId xmlns:a16="http://schemas.microsoft.com/office/drawing/2014/main" id="{CC43806F-A0FF-A3F0-5701-5901C1A3DC79}"/>
              </a:ext>
            </a:extLst>
          </p:cNvPr>
          <p:cNvSpPr>
            <a:spLocks noGrp="1"/>
          </p:cNvSpPr>
          <p:nvPr>
            <p:ph idx="1"/>
          </p:nvPr>
        </p:nvSpPr>
        <p:spPr/>
        <p:txBody>
          <a:bodyPr/>
          <a:lstStyle/>
          <a:p>
            <a:r>
              <a:rPr lang="en-US" sz="2400" dirty="0"/>
              <a:t>Factors/Needs broker authority if:</a:t>
            </a:r>
          </a:p>
          <a:p>
            <a:pPr lvl="1"/>
            <a:r>
              <a:rPr lang="en-US" sz="1800" dirty="0"/>
              <a:t>Interacts or negotiates a shipment of freight directly with the shipper or a representative of the shipper</a:t>
            </a:r>
          </a:p>
          <a:p>
            <a:pPr lvl="1"/>
            <a:r>
              <a:rPr lang="en-US" sz="1800" dirty="0"/>
              <a:t>Accepts or takes compensation for a load from the broker or factoring company, or is involved in any part of the monetary transaction between any of those entities</a:t>
            </a:r>
          </a:p>
          <a:p>
            <a:pPr lvl="1"/>
            <a:r>
              <a:rPr lang="en-US" sz="1800" dirty="0"/>
              <a:t>Arranges for a shipment of freight for a motor carrier, with which there is no written legal contract with the motor carrier that meets the aforementioned criteria</a:t>
            </a:r>
          </a:p>
          <a:p>
            <a:pPr lvl="1"/>
            <a:r>
              <a:rPr lang="en-US" sz="1800" dirty="0"/>
              <a:t>Accepts a shipment without a truck/carrier then attempts to find a truck/carrier to move the shipment</a:t>
            </a:r>
          </a:p>
          <a:p>
            <a:pPr lvl="1"/>
            <a:r>
              <a:rPr lang="en-US" sz="1800" dirty="0"/>
              <a:t>Is a named party on the shipping contract</a:t>
            </a:r>
          </a:p>
          <a:p>
            <a:pPr lvl="1"/>
            <a:r>
              <a:rPr lang="en-US" sz="1800" dirty="0"/>
              <a:t>Is soliciting the open market of carriers for the purposes of transporting a freight shipment - Self-identified – Dispatchers represent motor carriers and do not connect shippers and motor carriers as a broker does</a:t>
            </a:r>
          </a:p>
        </p:txBody>
      </p:sp>
      <p:sp>
        <p:nvSpPr>
          <p:cNvPr id="4" name="Slide Number Placeholder 3">
            <a:extLst>
              <a:ext uri="{FF2B5EF4-FFF2-40B4-BE49-F238E27FC236}">
                <a16:creationId xmlns:a16="http://schemas.microsoft.com/office/drawing/2014/main" id="{B2CD538B-EBB6-7274-7CF7-69CD1EF0BEF2}"/>
              </a:ext>
            </a:extLst>
          </p:cNvPr>
          <p:cNvSpPr>
            <a:spLocks noGrp="1"/>
          </p:cNvSpPr>
          <p:nvPr>
            <p:ph type="sldNum" sz="quarter" idx="12"/>
          </p:nvPr>
        </p:nvSpPr>
        <p:spPr/>
        <p:txBody>
          <a:bodyPr/>
          <a:lstStyle/>
          <a:p>
            <a:fld id="{D4265962-22B0-44D0-B336-3E199CF3F3A5}" type="slidenum">
              <a:rPr lang="en-US" smtClean="0"/>
              <a:t>24</a:t>
            </a:fld>
            <a:endParaRPr lang="en-US" dirty="0"/>
          </a:p>
        </p:txBody>
      </p:sp>
    </p:spTree>
    <p:extLst>
      <p:ext uri="{BB962C8B-B14F-4D97-AF65-F5344CB8AC3E}">
        <p14:creationId xmlns:p14="http://schemas.microsoft.com/office/powerpoint/2010/main" val="2133290959"/>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35701-0C7E-5422-0D8A-8516CD55E654}"/>
              </a:ext>
            </a:extLst>
          </p:cNvPr>
          <p:cNvSpPr>
            <a:spLocks noGrp="1"/>
          </p:cNvSpPr>
          <p:nvPr>
            <p:ph type="title"/>
          </p:nvPr>
        </p:nvSpPr>
        <p:spPr/>
        <p:txBody>
          <a:bodyPr/>
          <a:lstStyle/>
          <a:p>
            <a:r>
              <a:rPr lang="en-US" sz="4000" dirty="0"/>
              <a:t>DISPATCH SERVICES CONT.</a:t>
            </a:r>
          </a:p>
        </p:txBody>
      </p:sp>
      <p:sp>
        <p:nvSpPr>
          <p:cNvPr id="3" name="Content Placeholder 2">
            <a:extLst>
              <a:ext uri="{FF2B5EF4-FFF2-40B4-BE49-F238E27FC236}">
                <a16:creationId xmlns:a16="http://schemas.microsoft.com/office/drawing/2014/main" id="{CC43806F-A0FF-A3F0-5701-5901C1A3DC79}"/>
              </a:ext>
            </a:extLst>
          </p:cNvPr>
          <p:cNvSpPr>
            <a:spLocks noGrp="1"/>
          </p:cNvSpPr>
          <p:nvPr>
            <p:ph idx="1"/>
          </p:nvPr>
        </p:nvSpPr>
        <p:spPr/>
        <p:txBody>
          <a:bodyPr/>
          <a:lstStyle/>
          <a:p>
            <a:endParaRPr lang="en-US" sz="2800" dirty="0"/>
          </a:p>
          <a:p>
            <a:r>
              <a:rPr lang="en-US" sz="3600" dirty="0"/>
              <a:t>FMCSA’s guidelines clarify that dispatchers operating as an unauthorized broker carry civil penalties of up to $10,000 for each violation</a:t>
            </a:r>
          </a:p>
        </p:txBody>
      </p:sp>
      <p:sp>
        <p:nvSpPr>
          <p:cNvPr id="4" name="Slide Number Placeholder 3">
            <a:extLst>
              <a:ext uri="{FF2B5EF4-FFF2-40B4-BE49-F238E27FC236}">
                <a16:creationId xmlns:a16="http://schemas.microsoft.com/office/drawing/2014/main" id="{B2CD538B-EBB6-7274-7CF7-69CD1EF0BEF2}"/>
              </a:ext>
            </a:extLst>
          </p:cNvPr>
          <p:cNvSpPr>
            <a:spLocks noGrp="1"/>
          </p:cNvSpPr>
          <p:nvPr>
            <p:ph type="sldNum" sz="quarter" idx="12"/>
          </p:nvPr>
        </p:nvSpPr>
        <p:spPr/>
        <p:txBody>
          <a:bodyPr/>
          <a:lstStyle/>
          <a:p>
            <a:fld id="{D4265962-22B0-44D0-B336-3E199CF3F3A5}" type="slidenum">
              <a:rPr lang="en-US" smtClean="0"/>
              <a:t>25</a:t>
            </a:fld>
            <a:endParaRPr lang="en-US" dirty="0"/>
          </a:p>
        </p:txBody>
      </p:sp>
    </p:spTree>
    <p:extLst>
      <p:ext uri="{BB962C8B-B14F-4D97-AF65-F5344CB8AC3E}">
        <p14:creationId xmlns:p14="http://schemas.microsoft.com/office/powerpoint/2010/main" val="3192652894"/>
      </p:ext>
    </p:extLst>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1EBC-76D8-3AE0-B3D1-9EF8EF5BBEC9}"/>
              </a:ext>
            </a:extLst>
          </p:cNvPr>
          <p:cNvSpPr>
            <a:spLocks noGrp="1"/>
          </p:cNvSpPr>
          <p:nvPr>
            <p:ph type="title"/>
          </p:nvPr>
        </p:nvSpPr>
        <p:spPr/>
        <p:txBody>
          <a:bodyPr/>
          <a:lstStyle/>
          <a:p>
            <a:r>
              <a:rPr lang="en-US" sz="4000" dirty="0">
                <a:latin typeface="+mn-lt"/>
              </a:rPr>
              <a:t>OTHER TERMS</a:t>
            </a:r>
          </a:p>
        </p:txBody>
      </p:sp>
      <p:sp>
        <p:nvSpPr>
          <p:cNvPr id="3" name="Content Placeholder 2">
            <a:extLst>
              <a:ext uri="{FF2B5EF4-FFF2-40B4-BE49-F238E27FC236}">
                <a16:creationId xmlns:a16="http://schemas.microsoft.com/office/drawing/2014/main" id="{A5B3CACD-65DC-6413-9139-71DFA922BF0E}"/>
              </a:ext>
            </a:extLst>
          </p:cNvPr>
          <p:cNvSpPr>
            <a:spLocks noGrp="1"/>
          </p:cNvSpPr>
          <p:nvPr>
            <p:ph idx="1"/>
          </p:nvPr>
        </p:nvSpPr>
        <p:spPr/>
        <p:txBody>
          <a:bodyPr/>
          <a:lstStyle/>
          <a:p>
            <a:endParaRPr lang="en-US" sz="3600" dirty="0"/>
          </a:p>
          <a:p>
            <a:r>
              <a:rPr lang="en-US" sz="3600" dirty="0"/>
              <a:t>Load board</a:t>
            </a:r>
          </a:p>
          <a:p>
            <a:r>
              <a:rPr lang="en-US" sz="3600" dirty="0"/>
              <a:t>Double brokering</a:t>
            </a:r>
          </a:p>
          <a:p>
            <a:r>
              <a:rPr lang="en-US" sz="3600" dirty="0"/>
              <a:t>Convenience interlining</a:t>
            </a:r>
          </a:p>
          <a:p>
            <a:r>
              <a:rPr lang="en-US" sz="3600" dirty="0"/>
              <a:t>Trip lease</a:t>
            </a:r>
          </a:p>
          <a:p>
            <a:r>
              <a:rPr lang="en-US" sz="3600" dirty="0"/>
              <a:t>Technology platforms/apps</a:t>
            </a:r>
          </a:p>
        </p:txBody>
      </p:sp>
      <p:sp>
        <p:nvSpPr>
          <p:cNvPr id="4" name="Slide Number Placeholder 3">
            <a:extLst>
              <a:ext uri="{FF2B5EF4-FFF2-40B4-BE49-F238E27FC236}">
                <a16:creationId xmlns:a16="http://schemas.microsoft.com/office/drawing/2014/main" id="{C57921A2-151F-8F15-39E7-ED18297837EE}"/>
              </a:ext>
            </a:extLst>
          </p:cNvPr>
          <p:cNvSpPr>
            <a:spLocks noGrp="1"/>
          </p:cNvSpPr>
          <p:nvPr>
            <p:ph type="sldNum" sz="quarter" idx="12"/>
          </p:nvPr>
        </p:nvSpPr>
        <p:spPr/>
        <p:txBody>
          <a:bodyPr/>
          <a:lstStyle/>
          <a:p>
            <a:fld id="{D4265962-22B0-44D0-B336-3E199CF3F3A5}" type="slidenum">
              <a:rPr lang="en-US" smtClean="0"/>
              <a:t>26</a:t>
            </a:fld>
            <a:endParaRPr lang="en-US" dirty="0"/>
          </a:p>
        </p:txBody>
      </p:sp>
    </p:spTree>
    <p:extLst>
      <p:ext uri="{BB962C8B-B14F-4D97-AF65-F5344CB8AC3E}">
        <p14:creationId xmlns:p14="http://schemas.microsoft.com/office/powerpoint/2010/main" val="1581372179"/>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64FC-F14B-EA11-6B33-DF66EA8EB514}"/>
              </a:ext>
            </a:extLst>
          </p:cNvPr>
          <p:cNvSpPr>
            <a:spLocks noGrp="1"/>
          </p:cNvSpPr>
          <p:nvPr>
            <p:ph type="title"/>
          </p:nvPr>
        </p:nvSpPr>
        <p:spPr/>
        <p:txBody>
          <a:bodyPr/>
          <a:lstStyle/>
          <a:p>
            <a:r>
              <a:rPr lang="en-US" sz="4000" dirty="0">
                <a:latin typeface="+mn-lt"/>
              </a:rPr>
              <a:t>QUESTION OF FACTS</a:t>
            </a:r>
          </a:p>
        </p:txBody>
      </p:sp>
      <p:sp>
        <p:nvSpPr>
          <p:cNvPr id="3" name="Content Placeholder 2">
            <a:extLst>
              <a:ext uri="{FF2B5EF4-FFF2-40B4-BE49-F238E27FC236}">
                <a16:creationId xmlns:a16="http://schemas.microsoft.com/office/drawing/2014/main" id="{A69D627B-C931-4D74-36FF-B16AFFDBD552}"/>
              </a:ext>
            </a:extLst>
          </p:cNvPr>
          <p:cNvSpPr>
            <a:spLocks noGrp="1"/>
          </p:cNvSpPr>
          <p:nvPr>
            <p:ph idx="1"/>
          </p:nvPr>
        </p:nvSpPr>
        <p:spPr/>
        <p:txBody>
          <a:bodyPr/>
          <a:lstStyle/>
          <a:p>
            <a:endParaRPr lang="en-US" sz="3600" dirty="0"/>
          </a:p>
          <a:p>
            <a:r>
              <a:rPr lang="en-US" sz="3600" dirty="0"/>
              <a:t>Money follows the money</a:t>
            </a:r>
          </a:p>
          <a:p>
            <a:pPr lvl="1"/>
            <a:r>
              <a:rPr lang="en-US" sz="3600" dirty="0"/>
              <a:t>Requiring brokerage authority is often highly fact-specific and must be made on a case-by-case basis</a:t>
            </a:r>
          </a:p>
        </p:txBody>
      </p:sp>
      <p:sp>
        <p:nvSpPr>
          <p:cNvPr id="4" name="Slide Number Placeholder 3">
            <a:extLst>
              <a:ext uri="{FF2B5EF4-FFF2-40B4-BE49-F238E27FC236}">
                <a16:creationId xmlns:a16="http://schemas.microsoft.com/office/drawing/2014/main" id="{7E5B07EE-4725-1411-3265-1F8E653A04DB}"/>
              </a:ext>
            </a:extLst>
          </p:cNvPr>
          <p:cNvSpPr>
            <a:spLocks noGrp="1"/>
          </p:cNvSpPr>
          <p:nvPr>
            <p:ph type="sldNum" sz="quarter" idx="12"/>
          </p:nvPr>
        </p:nvSpPr>
        <p:spPr/>
        <p:txBody>
          <a:bodyPr/>
          <a:lstStyle/>
          <a:p>
            <a:fld id="{D4265962-22B0-44D0-B336-3E199CF3F3A5}" type="slidenum">
              <a:rPr lang="en-US" smtClean="0"/>
              <a:t>27</a:t>
            </a:fld>
            <a:endParaRPr lang="en-US" dirty="0"/>
          </a:p>
        </p:txBody>
      </p:sp>
    </p:spTree>
    <p:extLst>
      <p:ext uri="{BB962C8B-B14F-4D97-AF65-F5344CB8AC3E}">
        <p14:creationId xmlns:p14="http://schemas.microsoft.com/office/powerpoint/2010/main" val="767059646"/>
      </p:ext>
    </p:extLst>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8942-9747-B647-E872-FC81E28BF5C1}"/>
              </a:ext>
            </a:extLst>
          </p:cNvPr>
          <p:cNvSpPr>
            <a:spLocks noGrp="1"/>
          </p:cNvSpPr>
          <p:nvPr>
            <p:ph type="title"/>
          </p:nvPr>
        </p:nvSpPr>
        <p:spPr/>
        <p:txBody>
          <a:bodyPr/>
          <a:lstStyle/>
          <a:p>
            <a:r>
              <a:rPr lang="en-US" sz="4000" dirty="0">
                <a:latin typeface="+mn-lt"/>
              </a:rPr>
              <a:t>BROKER LIABILITY</a:t>
            </a:r>
          </a:p>
        </p:txBody>
      </p:sp>
      <p:sp>
        <p:nvSpPr>
          <p:cNvPr id="3" name="Content Placeholder 2">
            <a:extLst>
              <a:ext uri="{FF2B5EF4-FFF2-40B4-BE49-F238E27FC236}">
                <a16:creationId xmlns:a16="http://schemas.microsoft.com/office/drawing/2014/main" id="{E772FC0A-8ED6-43F7-4B26-F49AE59230B1}"/>
              </a:ext>
            </a:extLst>
          </p:cNvPr>
          <p:cNvSpPr>
            <a:spLocks noGrp="1"/>
          </p:cNvSpPr>
          <p:nvPr>
            <p:ph idx="1"/>
          </p:nvPr>
        </p:nvSpPr>
        <p:spPr/>
        <p:txBody>
          <a:bodyPr/>
          <a:lstStyle/>
          <a:p>
            <a:endParaRPr lang="en-US" sz="3600" dirty="0"/>
          </a:p>
          <a:p>
            <a:r>
              <a:rPr lang="en-US" sz="3600" dirty="0"/>
              <a:t>“Negligent selection”</a:t>
            </a:r>
          </a:p>
          <a:p>
            <a:r>
              <a:rPr lang="en-US" sz="3600" dirty="0"/>
              <a:t>Broker contingent coverage</a:t>
            </a:r>
          </a:p>
          <a:p>
            <a:pPr lvl="1"/>
            <a:r>
              <a:rPr lang="en-US" sz="3600" dirty="0"/>
              <a:t>Auto Liability</a:t>
            </a:r>
          </a:p>
          <a:p>
            <a:pPr lvl="1"/>
            <a:r>
              <a:rPr lang="en-US" sz="3600" dirty="0"/>
              <a:t>Cargo Liability</a:t>
            </a:r>
          </a:p>
        </p:txBody>
      </p:sp>
      <p:sp>
        <p:nvSpPr>
          <p:cNvPr id="4" name="Slide Number Placeholder 3">
            <a:extLst>
              <a:ext uri="{FF2B5EF4-FFF2-40B4-BE49-F238E27FC236}">
                <a16:creationId xmlns:a16="http://schemas.microsoft.com/office/drawing/2014/main" id="{7C3ECE1E-76C0-E862-B26C-F631F4864401}"/>
              </a:ext>
            </a:extLst>
          </p:cNvPr>
          <p:cNvSpPr>
            <a:spLocks noGrp="1"/>
          </p:cNvSpPr>
          <p:nvPr>
            <p:ph type="sldNum" sz="quarter" idx="12"/>
          </p:nvPr>
        </p:nvSpPr>
        <p:spPr/>
        <p:txBody>
          <a:bodyPr/>
          <a:lstStyle/>
          <a:p>
            <a:fld id="{D4265962-22B0-44D0-B336-3E199CF3F3A5}" type="slidenum">
              <a:rPr lang="en-US" smtClean="0"/>
              <a:t>28</a:t>
            </a:fld>
            <a:endParaRPr lang="en-US" dirty="0"/>
          </a:p>
        </p:txBody>
      </p:sp>
    </p:spTree>
    <p:extLst>
      <p:ext uri="{BB962C8B-B14F-4D97-AF65-F5344CB8AC3E}">
        <p14:creationId xmlns:p14="http://schemas.microsoft.com/office/powerpoint/2010/main" val="971651533"/>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4265962-22B0-44D0-B336-3E199CF3F3A5}" type="slidenum">
              <a:rPr lang="en-US" smtClean="0"/>
              <a:t>3</a:t>
            </a:fld>
            <a:endParaRPr lang="en-US" dirty="0"/>
          </a:p>
        </p:txBody>
      </p:sp>
      <p:sp>
        <p:nvSpPr>
          <p:cNvPr id="3" name="Rectangle 2"/>
          <p:cNvSpPr/>
          <p:nvPr/>
        </p:nvSpPr>
        <p:spPr>
          <a:xfrm>
            <a:off x="1645729" y="1513806"/>
            <a:ext cx="9120037" cy="4678204"/>
          </a:xfrm>
          <a:prstGeom prst="rect">
            <a:avLst/>
          </a:prstGeom>
        </p:spPr>
        <p:txBody>
          <a:bodyPr wrap="square">
            <a:spAutoFit/>
          </a:bodyPr>
          <a:lstStyle/>
          <a:p>
            <a:pPr algn="ctr"/>
            <a:r>
              <a:rPr lang="en-US" sz="2800" b="1" dirty="0"/>
              <a:t>If you have any questions, please type them </a:t>
            </a:r>
          </a:p>
          <a:p>
            <a:pPr algn="ctr"/>
            <a:r>
              <a:rPr lang="en-US" sz="2800" b="1" dirty="0"/>
              <a:t>in the “chat” window.</a:t>
            </a:r>
          </a:p>
          <a:p>
            <a:pPr algn="ctr"/>
            <a:r>
              <a:rPr lang="en-US" sz="2800" b="1" dirty="0"/>
              <a:t>  They will be answered or responded to after </a:t>
            </a:r>
          </a:p>
          <a:p>
            <a:pPr algn="ctr"/>
            <a:r>
              <a:rPr lang="en-US" sz="2800" b="1" dirty="0"/>
              <a:t>the webinar via email.</a:t>
            </a:r>
          </a:p>
          <a:p>
            <a:pPr algn="ctr"/>
            <a:endParaRPr lang="en-US" sz="2800" b="1" dirty="0"/>
          </a:p>
          <a:p>
            <a:pPr algn="ctr"/>
            <a:r>
              <a:rPr lang="en-US" sz="2800" b="1" dirty="0"/>
              <a:t>If you experience audio problems, </a:t>
            </a:r>
          </a:p>
          <a:p>
            <a:pPr algn="ctr"/>
            <a:r>
              <a:rPr lang="en-US" sz="2800" b="1" dirty="0"/>
              <a:t>please send us a note </a:t>
            </a:r>
          </a:p>
          <a:p>
            <a:pPr algn="ctr"/>
            <a:r>
              <a:rPr lang="en-US" sz="2800" b="1" dirty="0"/>
              <a:t>in the “chat” window or call 800-741-4084.  </a:t>
            </a:r>
          </a:p>
          <a:p>
            <a:pPr algn="ctr"/>
            <a:r>
              <a:rPr lang="en-US" sz="2800" b="1" dirty="0"/>
              <a:t>We will attempt to correct the problem </a:t>
            </a:r>
          </a:p>
          <a:p>
            <a:pPr algn="ctr"/>
            <a:r>
              <a:rPr lang="en-US" sz="2800" b="1" dirty="0"/>
              <a:t>as soon as possible.</a:t>
            </a:r>
          </a:p>
          <a:p>
            <a:pPr algn="ctr"/>
            <a:endParaRPr lang="en-US" dirty="0"/>
          </a:p>
        </p:txBody>
      </p:sp>
    </p:spTree>
    <p:extLst>
      <p:ext uri="{BB962C8B-B14F-4D97-AF65-F5344CB8AC3E}">
        <p14:creationId xmlns:p14="http://schemas.microsoft.com/office/powerpoint/2010/main" val="3803933605"/>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0A8CF6-6178-7B4B-EE41-8D2787E30934}"/>
              </a:ext>
            </a:extLst>
          </p:cNvPr>
          <p:cNvSpPr>
            <a:spLocks noGrp="1"/>
          </p:cNvSpPr>
          <p:nvPr>
            <p:ph type="title"/>
          </p:nvPr>
        </p:nvSpPr>
        <p:spPr/>
        <p:txBody>
          <a:bodyPr/>
          <a:lstStyle/>
          <a:p>
            <a:r>
              <a:rPr lang="en-US" sz="4000" dirty="0">
                <a:latin typeface="+mn-lt"/>
              </a:rPr>
              <a:t>UPDATE</a:t>
            </a:r>
          </a:p>
        </p:txBody>
      </p:sp>
      <p:sp>
        <p:nvSpPr>
          <p:cNvPr id="5" name="Content Placeholder 4">
            <a:extLst>
              <a:ext uri="{FF2B5EF4-FFF2-40B4-BE49-F238E27FC236}">
                <a16:creationId xmlns:a16="http://schemas.microsoft.com/office/drawing/2014/main" id="{D733986A-E1DE-70C6-BE09-C05717ECF263}"/>
              </a:ext>
            </a:extLst>
          </p:cNvPr>
          <p:cNvSpPr>
            <a:spLocks noGrp="1"/>
          </p:cNvSpPr>
          <p:nvPr>
            <p:ph idx="1"/>
          </p:nvPr>
        </p:nvSpPr>
        <p:spPr/>
        <p:txBody>
          <a:bodyPr/>
          <a:lstStyle/>
          <a:p>
            <a:endParaRPr lang="en-US" sz="3600" dirty="0"/>
          </a:p>
          <a:p>
            <a:r>
              <a:rPr lang="en-US" sz="3600" dirty="0"/>
              <a:t>This following session was previously recorded</a:t>
            </a:r>
          </a:p>
          <a:p>
            <a:pPr lvl="1"/>
            <a:r>
              <a:rPr lang="en-US" sz="3600" dirty="0"/>
              <a:t>At the beginning of 2023, FMCSA published a Notice of Proposed Rulemaking (NPRM)</a:t>
            </a:r>
          </a:p>
        </p:txBody>
      </p:sp>
      <p:sp>
        <p:nvSpPr>
          <p:cNvPr id="3" name="Slide Number Placeholder 2">
            <a:extLst>
              <a:ext uri="{FF2B5EF4-FFF2-40B4-BE49-F238E27FC236}">
                <a16:creationId xmlns:a16="http://schemas.microsoft.com/office/drawing/2014/main" id="{4B3F689E-8D6F-1487-35DA-B3AD27634E0B}"/>
              </a:ext>
            </a:extLst>
          </p:cNvPr>
          <p:cNvSpPr>
            <a:spLocks noGrp="1"/>
          </p:cNvSpPr>
          <p:nvPr>
            <p:ph type="sldNum" sz="quarter" idx="12"/>
          </p:nvPr>
        </p:nvSpPr>
        <p:spPr/>
        <p:txBody>
          <a:bodyPr/>
          <a:lstStyle/>
          <a:p>
            <a:fld id="{D4265962-22B0-44D0-B336-3E199CF3F3A5}" type="slidenum">
              <a:rPr lang="en-US" smtClean="0"/>
              <a:t>4</a:t>
            </a:fld>
            <a:endParaRPr lang="en-US" dirty="0"/>
          </a:p>
        </p:txBody>
      </p:sp>
    </p:spTree>
    <p:extLst>
      <p:ext uri="{BB962C8B-B14F-4D97-AF65-F5344CB8AC3E}">
        <p14:creationId xmlns:p14="http://schemas.microsoft.com/office/powerpoint/2010/main" val="2843149849"/>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3770-CB50-2209-2511-79484655AC5A}"/>
              </a:ext>
            </a:extLst>
          </p:cNvPr>
          <p:cNvSpPr>
            <a:spLocks noGrp="1"/>
          </p:cNvSpPr>
          <p:nvPr>
            <p:ph type="title"/>
          </p:nvPr>
        </p:nvSpPr>
        <p:spPr/>
        <p:txBody>
          <a:bodyPr/>
          <a:lstStyle/>
          <a:p>
            <a:r>
              <a:rPr lang="en-US" sz="4000" dirty="0">
                <a:latin typeface="+mn-lt"/>
              </a:rPr>
              <a:t>UPDATE CONT.</a:t>
            </a:r>
          </a:p>
        </p:txBody>
      </p:sp>
      <p:sp>
        <p:nvSpPr>
          <p:cNvPr id="3" name="Content Placeholder 2">
            <a:extLst>
              <a:ext uri="{FF2B5EF4-FFF2-40B4-BE49-F238E27FC236}">
                <a16:creationId xmlns:a16="http://schemas.microsoft.com/office/drawing/2014/main" id="{4E492348-C514-584F-52C2-C1F59497C394}"/>
              </a:ext>
            </a:extLst>
          </p:cNvPr>
          <p:cNvSpPr>
            <a:spLocks noGrp="1"/>
          </p:cNvSpPr>
          <p:nvPr>
            <p:ph idx="1"/>
          </p:nvPr>
        </p:nvSpPr>
        <p:spPr/>
        <p:txBody>
          <a:bodyPr/>
          <a:lstStyle/>
          <a:p>
            <a:r>
              <a:rPr lang="en-US" sz="3600" dirty="0">
                <a:latin typeface="+mn-lt"/>
              </a:rPr>
              <a:t>TruckingInfo Headline</a:t>
            </a:r>
            <a:endParaRPr lang="en-US" sz="3600" dirty="0"/>
          </a:p>
          <a:p>
            <a:pPr lvl="1"/>
            <a:r>
              <a:rPr lang="en-US" sz="3600" dirty="0"/>
              <a:t>“FMCSA Goes After Unscrupulous Brokers With Proposed Rules”</a:t>
            </a:r>
          </a:p>
          <a:p>
            <a:pPr lvl="2"/>
            <a:r>
              <a:rPr lang="en-US" sz="3600" dirty="0"/>
              <a:t>This rule was a requirement in the 2012 “MAP-21” Act</a:t>
            </a:r>
          </a:p>
          <a:p>
            <a:pPr lvl="2"/>
            <a:r>
              <a:rPr lang="en-US" sz="3600" dirty="0"/>
              <a:t>FMCSA will take comments on the NPRM until March 6, 2023</a:t>
            </a:r>
          </a:p>
        </p:txBody>
      </p:sp>
      <p:sp>
        <p:nvSpPr>
          <p:cNvPr id="4" name="Slide Number Placeholder 3">
            <a:extLst>
              <a:ext uri="{FF2B5EF4-FFF2-40B4-BE49-F238E27FC236}">
                <a16:creationId xmlns:a16="http://schemas.microsoft.com/office/drawing/2014/main" id="{9DCD2772-9F6A-84FC-BA89-982EB614A9EC}"/>
              </a:ext>
            </a:extLst>
          </p:cNvPr>
          <p:cNvSpPr>
            <a:spLocks noGrp="1"/>
          </p:cNvSpPr>
          <p:nvPr>
            <p:ph type="sldNum" sz="quarter" idx="12"/>
          </p:nvPr>
        </p:nvSpPr>
        <p:spPr/>
        <p:txBody>
          <a:bodyPr/>
          <a:lstStyle/>
          <a:p>
            <a:fld id="{D4265962-22B0-44D0-B336-3E199CF3F3A5}" type="slidenum">
              <a:rPr lang="en-US" smtClean="0"/>
              <a:t>5</a:t>
            </a:fld>
            <a:endParaRPr lang="en-US" dirty="0"/>
          </a:p>
        </p:txBody>
      </p:sp>
    </p:spTree>
    <p:extLst>
      <p:ext uri="{BB962C8B-B14F-4D97-AF65-F5344CB8AC3E}">
        <p14:creationId xmlns:p14="http://schemas.microsoft.com/office/powerpoint/2010/main" val="2250961535"/>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8C9D4-BA00-EAB2-D800-2EB5F150755E}"/>
              </a:ext>
            </a:extLst>
          </p:cNvPr>
          <p:cNvSpPr>
            <a:spLocks noGrp="1"/>
          </p:cNvSpPr>
          <p:nvPr>
            <p:ph type="title"/>
          </p:nvPr>
        </p:nvSpPr>
        <p:spPr/>
        <p:txBody>
          <a:bodyPr/>
          <a:lstStyle/>
          <a:p>
            <a:r>
              <a:rPr lang="en-US" sz="4000" dirty="0">
                <a:latin typeface="+mn-lt"/>
              </a:rPr>
              <a:t>UPDATE CONT.</a:t>
            </a:r>
            <a:endParaRPr lang="en-US" sz="4000" dirty="0"/>
          </a:p>
        </p:txBody>
      </p:sp>
      <p:sp>
        <p:nvSpPr>
          <p:cNvPr id="3" name="Content Placeholder 2">
            <a:extLst>
              <a:ext uri="{FF2B5EF4-FFF2-40B4-BE49-F238E27FC236}">
                <a16:creationId xmlns:a16="http://schemas.microsoft.com/office/drawing/2014/main" id="{B7653219-1304-284E-07AD-D0659F306892}"/>
              </a:ext>
            </a:extLst>
          </p:cNvPr>
          <p:cNvSpPr>
            <a:spLocks noGrp="1"/>
          </p:cNvSpPr>
          <p:nvPr>
            <p:ph idx="1"/>
          </p:nvPr>
        </p:nvSpPr>
        <p:spPr/>
        <p:txBody>
          <a:bodyPr/>
          <a:lstStyle/>
          <a:p>
            <a:r>
              <a:rPr lang="en-US" dirty="0"/>
              <a:t>Besides the question of “Broker and Freight Forwarder Definitions” that Fred and I talk about, the NPRM adds the following:</a:t>
            </a:r>
          </a:p>
          <a:p>
            <a:pPr lvl="1"/>
            <a:r>
              <a:rPr lang="en-US" dirty="0"/>
              <a:t>Assets Readily Available</a:t>
            </a:r>
          </a:p>
          <a:p>
            <a:pPr lvl="2"/>
            <a:r>
              <a:rPr lang="en-US" dirty="0"/>
              <a:t>Requires a trust fund for payables to truckers</a:t>
            </a:r>
          </a:p>
          <a:p>
            <a:pPr lvl="1"/>
            <a:r>
              <a:rPr lang="en-US" dirty="0"/>
              <a:t>Immediate Suspension of Broker/Freight Forwarder Operating Authority</a:t>
            </a:r>
          </a:p>
          <a:p>
            <a:pPr lvl="2"/>
            <a:r>
              <a:rPr lang="en-US" dirty="0"/>
              <a:t>If the bond funds on-hand fall below $75000 (this can happen with a claim)</a:t>
            </a:r>
          </a:p>
          <a:p>
            <a:pPr lvl="1"/>
            <a:r>
              <a:rPr lang="en-US" dirty="0"/>
              <a:t>Surety or Trust Responsibilities</a:t>
            </a:r>
          </a:p>
          <a:p>
            <a:pPr lvl="2"/>
            <a:r>
              <a:rPr lang="en-US" dirty="0"/>
              <a:t>Notification of bankruptcy or insolvency</a:t>
            </a:r>
          </a:p>
          <a:p>
            <a:pPr lvl="1"/>
            <a:r>
              <a:rPr lang="en-US" dirty="0"/>
              <a:t>Enforcement Authority</a:t>
            </a:r>
          </a:p>
          <a:p>
            <a:pPr lvl="2"/>
            <a:r>
              <a:rPr lang="en-US" dirty="0"/>
              <a:t>Sets up notice requirement as well as penalties for violations</a:t>
            </a:r>
          </a:p>
        </p:txBody>
      </p:sp>
      <p:sp>
        <p:nvSpPr>
          <p:cNvPr id="4" name="Slide Number Placeholder 3">
            <a:extLst>
              <a:ext uri="{FF2B5EF4-FFF2-40B4-BE49-F238E27FC236}">
                <a16:creationId xmlns:a16="http://schemas.microsoft.com/office/drawing/2014/main" id="{51E671AC-AE37-847B-8F3D-146FF5064751}"/>
              </a:ext>
            </a:extLst>
          </p:cNvPr>
          <p:cNvSpPr>
            <a:spLocks noGrp="1"/>
          </p:cNvSpPr>
          <p:nvPr>
            <p:ph type="sldNum" sz="quarter" idx="12"/>
          </p:nvPr>
        </p:nvSpPr>
        <p:spPr/>
        <p:txBody>
          <a:bodyPr/>
          <a:lstStyle/>
          <a:p>
            <a:fld id="{D4265962-22B0-44D0-B336-3E199CF3F3A5}" type="slidenum">
              <a:rPr lang="en-US" smtClean="0"/>
              <a:t>6</a:t>
            </a:fld>
            <a:endParaRPr lang="en-US" dirty="0"/>
          </a:p>
        </p:txBody>
      </p:sp>
    </p:spTree>
    <p:extLst>
      <p:ext uri="{BB962C8B-B14F-4D97-AF65-F5344CB8AC3E}">
        <p14:creationId xmlns:p14="http://schemas.microsoft.com/office/powerpoint/2010/main" val="2275535041"/>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83079"/>
            <a:ext cx="10058400" cy="5158595"/>
          </a:xfrm>
        </p:spPr>
        <p:txBody>
          <a:bodyPr/>
          <a:lstStyle/>
          <a:p>
            <a:pPr algn="ctr"/>
            <a:r>
              <a:rPr lang="en-US" sz="4800" dirty="0">
                <a:latin typeface="+mn-lt"/>
              </a:rPr>
              <a:t>WHAT IS BROKERAGE? –</a:t>
            </a:r>
            <a:br>
              <a:rPr lang="en-US" sz="4800" dirty="0">
                <a:latin typeface="+mn-lt"/>
              </a:rPr>
            </a:br>
            <a:r>
              <a:rPr lang="en-US" sz="4800" dirty="0">
                <a:latin typeface="+mn-lt"/>
              </a:rPr>
              <a:t>HOW IT AFFECTS A TRUCKER</a:t>
            </a:r>
            <a:br>
              <a:rPr lang="en-US" sz="4800" dirty="0">
                <a:latin typeface="+mn-lt"/>
              </a:rPr>
            </a:br>
            <a:br>
              <a:rPr lang="en-US" sz="4000" dirty="0">
                <a:latin typeface="+mn-lt"/>
              </a:rPr>
            </a:br>
            <a:r>
              <a:rPr lang="en-US" sz="2400" dirty="0">
                <a:solidFill>
                  <a:schemeClr val="tx1"/>
                </a:solidFill>
                <a:latin typeface="+mn-lt"/>
              </a:rPr>
              <a:t>Presented by:</a:t>
            </a:r>
            <a:br>
              <a:rPr lang="en-US" sz="2400" dirty="0">
                <a:solidFill>
                  <a:schemeClr val="tx1"/>
                </a:solidFill>
                <a:latin typeface="+mn-lt"/>
              </a:rPr>
            </a:br>
            <a:r>
              <a:rPr lang="en-US" sz="2400" dirty="0">
                <a:solidFill>
                  <a:schemeClr val="tx1"/>
                </a:solidFill>
                <a:latin typeface="+mn-lt"/>
              </a:rPr>
              <a:t>Fred Marcinak</a:t>
            </a:r>
            <a:br>
              <a:rPr lang="en-US" sz="2400" dirty="0">
                <a:solidFill>
                  <a:schemeClr val="tx1"/>
                </a:solidFill>
                <a:latin typeface="+mn-lt"/>
              </a:rPr>
            </a:br>
            <a:r>
              <a:rPr lang="en-US" sz="2400" dirty="0">
                <a:solidFill>
                  <a:schemeClr val="tx1"/>
                </a:solidFill>
                <a:latin typeface="+mn-lt"/>
              </a:rPr>
              <a:t>Moseley Marcinak Law Group</a:t>
            </a:r>
            <a:br>
              <a:rPr lang="en-US" sz="2400" dirty="0">
                <a:solidFill>
                  <a:schemeClr val="tx1"/>
                </a:solidFill>
                <a:latin typeface="+mn-lt"/>
              </a:rPr>
            </a:br>
            <a:r>
              <a:rPr lang="en-US" sz="2400" dirty="0">
                <a:solidFill>
                  <a:schemeClr val="tx1"/>
                </a:solidFill>
                <a:latin typeface="+mn-lt"/>
              </a:rPr>
              <a:t>fred.marcinak@momarlaw.com</a:t>
            </a:r>
            <a:br>
              <a:rPr lang="en-US" sz="2400" dirty="0">
                <a:solidFill>
                  <a:schemeClr val="tx1"/>
                </a:solidFill>
              </a:rPr>
            </a:br>
            <a:r>
              <a:rPr lang="en-US" sz="2400" dirty="0">
                <a:solidFill>
                  <a:schemeClr val="tx1"/>
                </a:solidFill>
                <a:latin typeface="+mn-lt"/>
              </a:rPr>
              <a:t>and</a:t>
            </a:r>
            <a:br>
              <a:rPr lang="en-US" sz="2400" dirty="0">
                <a:solidFill>
                  <a:schemeClr val="tx1"/>
                </a:solidFill>
                <a:latin typeface="+mn-lt"/>
              </a:rPr>
            </a:br>
            <a:r>
              <a:rPr lang="en-US" sz="2400" dirty="0">
                <a:solidFill>
                  <a:schemeClr val="tx1"/>
                </a:solidFill>
                <a:latin typeface="+mn-lt"/>
              </a:rPr>
              <a:t>Tommy Ruke, CIC, TRS</a:t>
            </a:r>
            <a:br>
              <a:rPr lang="en-US" sz="2400" dirty="0">
                <a:solidFill>
                  <a:schemeClr val="tx1"/>
                </a:solidFill>
                <a:latin typeface="+mn-lt"/>
              </a:rPr>
            </a:br>
            <a:r>
              <a:rPr lang="en-US" sz="2400" dirty="0">
                <a:solidFill>
                  <a:schemeClr val="tx1"/>
                </a:solidFill>
                <a:latin typeface="+mn-lt"/>
              </a:rPr>
              <a:t>tommy@mcief.org</a:t>
            </a:r>
            <a:endParaRPr lang="en-US" sz="4000" dirty="0">
              <a:latin typeface="+mn-lt"/>
            </a:endParaRPr>
          </a:p>
        </p:txBody>
      </p:sp>
      <p:sp>
        <p:nvSpPr>
          <p:cNvPr id="2" name="Slide Number Placeholder 1"/>
          <p:cNvSpPr>
            <a:spLocks noGrp="1"/>
          </p:cNvSpPr>
          <p:nvPr>
            <p:ph type="sldNum" sz="quarter" idx="12"/>
          </p:nvPr>
        </p:nvSpPr>
        <p:spPr/>
        <p:txBody>
          <a:bodyPr/>
          <a:lstStyle/>
          <a:p>
            <a:fld id="{D4265962-22B0-44D0-B336-3E199CF3F3A5}" type="slidenum">
              <a:rPr lang="en-US" smtClean="0"/>
              <a:t>7</a:t>
            </a:fld>
            <a:endParaRPr lang="en-US" dirty="0"/>
          </a:p>
        </p:txBody>
      </p:sp>
    </p:spTree>
    <p:extLst>
      <p:ext uri="{BB962C8B-B14F-4D97-AF65-F5344CB8AC3E}">
        <p14:creationId xmlns:p14="http://schemas.microsoft.com/office/powerpoint/2010/main" val="232451789"/>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83079"/>
            <a:ext cx="10058400" cy="5158595"/>
          </a:xfrm>
        </p:spPr>
        <p:txBody>
          <a:bodyPr/>
          <a:lstStyle/>
          <a:p>
            <a:r>
              <a:rPr lang="en-US" altLang="en-US" sz="2400" dirty="0"/>
              <a:t>49 USC 13102:</a:t>
            </a:r>
            <a:br>
              <a:rPr lang="en-US" altLang="en-US" sz="2400" dirty="0"/>
            </a:br>
            <a:r>
              <a:rPr lang="en-US" altLang="en-US" sz="2400" dirty="0"/>
              <a:t>The term “broker” means a person, other than a motor carrier or an employee or agent of a motor carrier, that as a principal or agent sells, offers for sale, negotiates for, or holds itself out by solicitation, advertisement, or otherwise as selling, providing, or </a:t>
            </a:r>
            <a:r>
              <a:rPr lang="en-US" altLang="en-US" sz="2400" b="1" u="sng" dirty="0"/>
              <a:t>arranging for, transportation</a:t>
            </a:r>
            <a:r>
              <a:rPr lang="en-US" altLang="en-US" sz="2400" dirty="0"/>
              <a:t> by motor carrier for compensation.</a:t>
            </a:r>
          </a:p>
        </p:txBody>
      </p:sp>
      <p:sp>
        <p:nvSpPr>
          <p:cNvPr id="2" name="Slide Number Placeholder 1"/>
          <p:cNvSpPr>
            <a:spLocks noGrp="1"/>
          </p:cNvSpPr>
          <p:nvPr>
            <p:ph type="sldNum" sz="quarter" idx="12"/>
          </p:nvPr>
        </p:nvSpPr>
        <p:spPr/>
        <p:txBody>
          <a:bodyPr/>
          <a:lstStyle/>
          <a:p>
            <a:fld id="{D4265962-22B0-44D0-B336-3E199CF3F3A5}" type="slidenum">
              <a:rPr lang="en-US" smtClean="0"/>
              <a:t>8</a:t>
            </a:fld>
            <a:endParaRPr lang="en-US" dirty="0"/>
          </a:p>
        </p:txBody>
      </p:sp>
    </p:spTree>
    <p:extLst>
      <p:ext uri="{BB962C8B-B14F-4D97-AF65-F5344CB8AC3E}">
        <p14:creationId xmlns:p14="http://schemas.microsoft.com/office/powerpoint/2010/main" val="376382644"/>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83079"/>
            <a:ext cx="10058400" cy="5158595"/>
          </a:xfrm>
        </p:spPr>
        <p:txBody>
          <a:bodyPr/>
          <a:lstStyle/>
          <a:p>
            <a:pPr algn="ctr"/>
            <a:r>
              <a:rPr lang="en-US" altLang="en-US" sz="3600" dirty="0"/>
              <a:t>A Difficult Definition</a:t>
            </a:r>
            <a:br>
              <a:rPr lang="en-US" altLang="en-US" sz="3600" dirty="0"/>
            </a:br>
            <a:br>
              <a:rPr lang="en-US" altLang="en-US" sz="3600" dirty="0"/>
            </a:br>
            <a:r>
              <a:rPr lang="en-US" altLang="en-US" sz="3600" dirty="0"/>
              <a:t>Convenience Interlining?</a:t>
            </a:r>
            <a:br>
              <a:rPr lang="en-US" altLang="en-US" sz="3600" dirty="0"/>
            </a:br>
            <a:br>
              <a:rPr lang="en-US" altLang="en-US" sz="3600" dirty="0"/>
            </a:br>
            <a:r>
              <a:rPr lang="en-US" altLang="en-US" sz="3600" dirty="0"/>
              <a:t>Subcontracting?</a:t>
            </a:r>
            <a:br>
              <a:rPr lang="en-US" altLang="en-US" sz="3600" dirty="0"/>
            </a:br>
            <a:br>
              <a:rPr lang="en-US" altLang="en-US" sz="3600" dirty="0"/>
            </a:br>
            <a:r>
              <a:rPr lang="en-US" altLang="en-US" sz="3600" dirty="0"/>
              <a:t>Dispatching?</a:t>
            </a:r>
          </a:p>
        </p:txBody>
      </p:sp>
      <p:sp>
        <p:nvSpPr>
          <p:cNvPr id="2" name="Slide Number Placeholder 1"/>
          <p:cNvSpPr>
            <a:spLocks noGrp="1"/>
          </p:cNvSpPr>
          <p:nvPr>
            <p:ph type="sldNum" sz="quarter" idx="12"/>
          </p:nvPr>
        </p:nvSpPr>
        <p:spPr/>
        <p:txBody>
          <a:bodyPr/>
          <a:lstStyle/>
          <a:p>
            <a:fld id="{D4265962-22B0-44D0-B336-3E199CF3F3A5}" type="slidenum">
              <a:rPr lang="en-US" smtClean="0"/>
              <a:t>9</a:t>
            </a:fld>
            <a:endParaRPr lang="en-US" dirty="0"/>
          </a:p>
        </p:txBody>
      </p:sp>
    </p:spTree>
    <p:extLst>
      <p:ext uri="{BB962C8B-B14F-4D97-AF65-F5344CB8AC3E}">
        <p14:creationId xmlns:p14="http://schemas.microsoft.com/office/powerpoint/2010/main" val="2108218348"/>
      </p:ext>
    </p:extLst>
  </p:cSld>
  <p:clrMapOvr>
    <a:masterClrMapping/>
  </p:clrMapOvr>
  <p:transition>
    <p:wipe/>
  </p:transition>
</p:sld>
</file>

<file path=ppt/theme/theme1.xml><?xml version="1.0" encoding="utf-8"?>
<a:theme xmlns:a="http://schemas.openxmlformats.org/drawingml/2006/main" name="MCIEF2">
  <a:themeElements>
    <a:clrScheme name="Custom 3">
      <a:dk1>
        <a:sysClr val="windowText" lastClr="000000"/>
      </a:dk1>
      <a:lt1>
        <a:sysClr val="window" lastClr="FFFFFF"/>
      </a:lt1>
      <a:dk2>
        <a:srgbClr val="A5A5A5"/>
      </a:dk2>
      <a:lt2>
        <a:srgbClr val="F9CEC2"/>
      </a:lt2>
      <a:accent1>
        <a:srgbClr val="A5300F"/>
      </a:accent1>
      <a:accent2>
        <a:srgbClr val="D55816"/>
      </a:accent2>
      <a:accent3>
        <a:srgbClr val="F14415"/>
      </a:accent3>
      <a:accent4>
        <a:srgbClr val="B19C7D"/>
      </a:accent4>
      <a:accent5>
        <a:srgbClr val="7F5F52"/>
      </a:accent5>
      <a:accent6>
        <a:srgbClr val="B27D49"/>
      </a:accent6>
      <a:hlink>
        <a:srgbClr val="0070C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CIEF Template Without Gray Box - CORRECT - 12-1-17 [Read-Only]" id="{6765B0DF-B0E7-4DC4-B28C-5A81F23DE932}" vid="{900DF296-8B59-4EB7-A469-09A63D72D2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MCIEF Template Without Gray Box - CORRECT - 12-1-17</Template>
  <TotalTime>703</TotalTime>
  <Words>1674</Words>
  <Application>Microsoft Office PowerPoint</Application>
  <PresentationFormat>Widescreen</PresentationFormat>
  <Paragraphs>183</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Narrow</vt:lpstr>
      <vt:lpstr>Calibri</vt:lpstr>
      <vt:lpstr>Tw Cen MT</vt:lpstr>
      <vt:lpstr>MCIEF2</vt:lpstr>
      <vt:lpstr>PowerPoint Presentation</vt:lpstr>
      <vt:lpstr>PowerPoint Presentation</vt:lpstr>
      <vt:lpstr>PowerPoint Presentation</vt:lpstr>
      <vt:lpstr>UPDATE</vt:lpstr>
      <vt:lpstr>UPDATE CONT.</vt:lpstr>
      <vt:lpstr>UPDATE CONT.</vt:lpstr>
      <vt:lpstr>WHAT IS BROKERAGE? – HOW IT AFFECTS A TRUCKER  Presented by: Fred Marcinak Moseley Marcinak Law Group fred.marcinak@momarlaw.com and Tommy Ruke, CIC, TRS tommy@mcief.org</vt:lpstr>
      <vt:lpstr>49 USC 13102: The term “broker” means a person, other than a motor carrier or an employee or agent of a motor carrier, that as a principal or agent sells, offers for sale, negotiates for, or holds itself out by solicitation, advertisement, or otherwise as selling, providing, or arranging for, transportation by motor carrier for compensation.</vt:lpstr>
      <vt:lpstr>A Difficult Definition  Convenience Interlining?  Subcontracting?  Dispatching?</vt:lpstr>
      <vt:lpstr>BROKER REGULATIONS</vt:lpstr>
      <vt:lpstr>BROKER REGULATIONS CONT.</vt:lpstr>
      <vt:lpstr>UNAUTHORIZED BROKERAGE</vt:lpstr>
      <vt:lpstr>UNAUTHORIZED BROKERAGE CONT.</vt:lpstr>
      <vt:lpstr>BROKER REGULATIONS</vt:lpstr>
      <vt:lpstr>CARB ISSUES </vt:lpstr>
      <vt:lpstr>BROKER INSURANCE PRODUCTS</vt:lpstr>
      <vt:lpstr>CHANGES TO BROKERAGE MADE BY MAP-21</vt:lpstr>
      <vt:lpstr>CHANGES TO BROKERAGE MADE BY MAP-21</vt:lpstr>
      <vt:lpstr>EFFECTS OF MAP-21</vt:lpstr>
      <vt:lpstr>EFFECTS OF MAP-21 CONT.</vt:lpstr>
      <vt:lpstr>BROKERAGE TERMS</vt:lpstr>
      <vt:lpstr>BONA FIDE AGENT</vt:lpstr>
      <vt:lpstr>DISPATCH SERVICES</vt:lpstr>
      <vt:lpstr>DISPATCH SERVICES CONT.</vt:lpstr>
      <vt:lpstr>DISPATCH SERVICES CONT.</vt:lpstr>
      <vt:lpstr>OTHER TERMS</vt:lpstr>
      <vt:lpstr>QUESTION OF FACTS</vt:lpstr>
      <vt:lpstr>BROKER LIABILITY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Medina</dc:creator>
  <cp:lastModifiedBy>Beth Medina</cp:lastModifiedBy>
  <cp:revision>85</cp:revision>
  <cp:lastPrinted>2023-01-10T15:09:22Z</cp:lastPrinted>
  <dcterms:created xsi:type="dcterms:W3CDTF">2020-07-23T17:38:05Z</dcterms:created>
  <dcterms:modified xsi:type="dcterms:W3CDTF">2023-01-12T10:52:55Z</dcterms:modified>
</cp:coreProperties>
</file>