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85" r:id="rId2"/>
    <p:sldId id="446" r:id="rId3"/>
    <p:sldId id="447" r:id="rId4"/>
    <p:sldId id="448" r:id="rId5"/>
    <p:sldId id="449" r:id="rId6"/>
    <p:sldId id="450" r:id="rId7"/>
    <p:sldId id="452" r:id="rId8"/>
    <p:sldId id="451" r:id="rId9"/>
    <p:sldId id="453" r:id="rId10"/>
    <p:sldId id="454" r:id="rId11"/>
  </p:sldIdLst>
  <p:sldSz cx="12192000" cy="6858000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14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77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14393" cy="46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8872" y="1"/>
            <a:ext cx="3014393" cy="46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7EA085-9E09-4DF9-A354-1FC877BC7567}" type="datetimeFigureOut">
              <a:rPr lang="en-US" smtClean="0"/>
              <a:t>1/9/2023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6114" y="4479688"/>
            <a:ext cx="5562610" cy="366577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41739"/>
            <a:ext cx="3014393" cy="46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8872" y="8841739"/>
            <a:ext cx="3014393" cy="46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4C36F-0945-481B-9D9F-948A8989D3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744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021E5-48D6-4CE5-A80F-4B57678C855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09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721351"/>
            <a:ext cx="9656064" cy="1143000"/>
          </a:xfrm>
        </p:spPr>
        <p:txBody>
          <a:bodyPr/>
          <a:lstStyle>
            <a:lvl1pPr algn="ctr">
              <a:defRPr b="1">
                <a:solidFill>
                  <a:srgbClr val="F1585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785615"/>
            <a:ext cx="8534400" cy="963168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30A9288-B548-40C4-9E85-C1905DB4EB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400"/>
            </a:lvl1pPr>
          </a:lstStyle>
          <a:p>
            <a:fld id="{D4265962-22B0-44D0-B336-3E199CF3F3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924376"/>
      </p:ext>
    </p:extLst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olicy Langu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781300"/>
            <a:ext cx="3457575" cy="3344864"/>
          </a:xfrm>
          <a:noFill/>
        </p:spPr>
        <p:txBody>
          <a:bodyPr anchor="ctr"/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457575" cy="2508250"/>
          </a:xfrm>
          <a:noFill/>
        </p:spPr>
        <p:txBody>
          <a:bodyPr anchor="ctr"/>
          <a:lstStyle>
            <a:lvl1pPr algn="ctr">
              <a:defRPr sz="4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3375" y="273051"/>
            <a:ext cx="7439025" cy="5853113"/>
          </a:xfrm>
          <a:noFill/>
        </p:spPr>
        <p:txBody>
          <a:bodyPr/>
          <a:lstStyle>
            <a:lvl1pPr marL="274320" indent="-274320" defTabSz="274320">
              <a:spcBef>
                <a:spcPts val="0"/>
              </a:spcBef>
              <a:spcAft>
                <a:spcPts val="600"/>
              </a:spcAft>
              <a:buNone/>
              <a:defRPr sz="1800" b="1">
                <a:latin typeface="Arial Narrow" panose="020B0606020202030204" pitchFamily="34" charset="0"/>
              </a:defRPr>
            </a:lvl1pPr>
            <a:lvl2pPr marL="274320" indent="-274320" defTabSz="274320">
              <a:spcBef>
                <a:spcPts val="0"/>
              </a:spcBef>
              <a:spcAft>
                <a:spcPts val="600"/>
              </a:spcAft>
              <a:buNone/>
              <a:defRPr sz="1600">
                <a:latin typeface="Arial Narrow" panose="020B0606020202030204" pitchFamily="34" charset="0"/>
              </a:defRPr>
            </a:lvl2pPr>
            <a:lvl3pPr marL="274320" indent="-274320" defTabSz="274320">
              <a:spcBef>
                <a:spcPts val="0"/>
              </a:spcBef>
              <a:spcAft>
                <a:spcPts val="600"/>
              </a:spcAft>
              <a:buNone/>
              <a:defRPr sz="1600">
                <a:latin typeface="Arial Narrow" panose="020B0606020202030204" pitchFamily="34" charset="0"/>
              </a:defRPr>
            </a:lvl3pPr>
            <a:lvl4pPr marL="274320" indent="-274320" defTabSz="274320">
              <a:spcBef>
                <a:spcPts val="0"/>
              </a:spcBef>
              <a:spcAft>
                <a:spcPts val="600"/>
              </a:spcAft>
              <a:buNone/>
              <a:defRPr lang="en-US" sz="1400" kern="1200" dirty="0">
                <a:solidFill>
                  <a:schemeClr val="tx1"/>
                </a:solidFill>
                <a:latin typeface="Arial Narrow" panose="020B0606020202030204" pitchFamily="34" charset="0"/>
                <a:ea typeface="ＭＳ Ｐゴシック" charset="0"/>
                <a:cs typeface="+mn-cs"/>
              </a:defRPr>
            </a:lvl4pPr>
            <a:lvl5pPr marL="0" indent="0"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FF5173-BC50-4EF9-B953-87E23CEFE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D4265962-22B0-44D0-B336-3E199CF3F3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111004"/>
      </p:ext>
    </p:extLst>
  </p:cSld>
  <p:clrMapOvr>
    <a:masterClrMapping/>
  </p:clrMapOvr>
  <p:transition>
    <p:wipe/>
  </p:transition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264FA9-AEB2-492D-AD48-0BF12F841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D4265962-22B0-44D0-B336-3E199CF3F3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570716"/>
      </p:ext>
    </p:extLst>
  </p:cSld>
  <p:clrMapOvr>
    <a:masterClrMapping/>
  </p:clrMapOvr>
  <p:transition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FEA0AB-4497-4B14-BF32-BDD2153AC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D4265962-22B0-44D0-B336-3E199CF3F3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676955"/>
      </p:ext>
    </p:extLst>
  </p:cSld>
  <p:clrMapOvr>
    <a:masterClrMapping/>
  </p:clrMapOvr>
  <p:transition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6522D7-743C-4F5F-A650-4EADFE243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D4265962-22B0-44D0-B336-3E199CF3F3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130409"/>
      </p:ext>
    </p:extLst>
  </p:cSld>
  <p:clrMapOvr>
    <a:masterClrMapping/>
  </p:clrMapOvr>
  <p:transition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Section Header"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8E8B66A-345C-4E00-B654-6CA2F4024AF2}"/>
              </a:ext>
            </a:extLst>
          </p:cNvPr>
          <p:cNvSpPr txBox="1">
            <a:spLocks/>
          </p:cNvSpPr>
          <p:nvPr/>
        </p:nvSpPr>
        <p:spPr>
          <a:xfrm>
            <a:off x="1208088" y="1919288"/>
            <a:ext cx="10058400" cy="15128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anchor="ctr">
            <a:normAutofit/>
          </a:bodyPr>
          <a:lstStyle>
            <a:lvl1pPr marL="45720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b="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>
              <a:solidFill>
                <a:srgbClr val="000000">
                  <a:lumMod val="85000"/>
                  <a:lumOff val="15000"/>
                </a:srgbClr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6A1EE7A-EA75-4D17-B2FC-69A3FE0ABE74}"/>
              </a:ext>
            </a:extLst>
          </p:cNvPr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794976"/>
            <a:ext cx="10058400" cy="1512401"/>
          </a:xfrm>
          <a:noFill/>
        </p:spPr>
        <p:txBody>
          <a:bodyPr anchorCtr="0"/>
          <a:lstStyle>
            <a:lvl1pPr algn="ctr">
              <a:lnSpc>
                <a:spcPct val="85000"/>
              </a:lnSpc>
              <a:defRPr sz="4800" b="1" cap="sm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17EC4CE-E2C2-4DDF-9471-AD3EB427F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FD8DD4-45BD-4B7F-8553-FDF66235D1A4}" type="datetime1">
              <a:rPr lang="en-US" smtClean="0"/>
              <a:t>1/9/2023</a:t>
            </a:fld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AAA6AEB-4C6D-41AC-89FE-05A9BD1478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4265962-22B0-44D0-B336-3E199CF3F3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62580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bg>
      <p:bgPr>
        <a:solidFill>
          <a:srgbClr val="E6DE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22F62-2E8D-4DE9-BA19-575863E2E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2CE0919-3908-421A-B055-97963E0A406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22325" y="1563688"/>
            <a:ext cx="10507663" cy="4479925"/>
          </a:xfrm>
        </p:spPr>
        <p:txBody>
          <a:bodyPr anchor="t"/>
          <a:lstStyle>
            <a:lvl1pPr>
              <a:lnSpc>
                <a:spcPct val="100000"/>
              </a:lnSpc>
              <a:defRPr/>
            </a:lvl1pPr>
            <a:lvl2pPr marL="898398" indent="-514350">
              <a:buFont typeface="+mj-lt"/>
              <a:buAutoNum type="arabicPeriod"/>
              <a:defRPr sz="2800"/>
            </a:lvl2pPr>
            <a:lvl3pPr marL="1097280" indent="-457200">
              <a:buSzPct val="100000"/>
              <a:buFont typeface="+mj-lt"/>
              <a:buAutoNum type="alphaLcParenR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5502A132-A0AE-4C1E-9B65-26149E671523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FD8DD4-45BD-4B7F-8553-FDF66235D1A4}" type="datetime1">
              <a:rPr lang="en-US" smtClean="0"/>
              <a:t>1/9/2023</a:t>
            </a:fld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6A96BD4-DBFF-4E72-9377-E915417E46A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4265962-22B0-44D0-B336-3E199CF3F3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4316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1783" y="228600"/>
            <a:ext cx="10279017" cy="1143000"/>
          </a:xfrm>
        </p:spPr>
        <p:txBody>
          <a:bodyPr/>
          <a:lstStyle>
            <a:lvl1pPr algn="l">
              <a:defRPr sz="3200" b="1">
                <a:solidFill>
                  <a:srgbClr val="F1585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1783" y="1562101"/>
            <a:ext cx="10279017" cy="45719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B1449-862E-48B9-9FFB-88F6DD35B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39200" y="632460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D4265962-22B0-44D0-B336-3E199CF3F3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543414"/>
      </p:ext>
    </p:extLst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olicy Language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1783" y="228600"/>
            <a:ext cx="10279017" cy="1143000"/>
          </a:xfrm>
        </p:spPr>
        <p:txBody>
          <a:bodyPr/>
          <a:lstStyle>
            <a:lvl1pPr algn="l">
              <a:defRPr sz="3200" b="1">
                <a:solidFill>
                  <a:srgbClr val="F1585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1783" y="1562101"/>
            <a:ext cx="10279017" cy="4571999"/>
          </a:xfrm>
        </p:spPr>
        <p:txBody>
          <a:bodyPr/>
          <a:lstStyle>
            <a:lvl1pPr marL="731520" indent="-457200" defTabSz="457200">
              <a:lnSpc>
                <a:spcPct val="85000"/>
              </a:lnSpc>
              <a:spcBef>
                <a:spcPts val="0"/>
              </a:spcBef>
              <a:spcAft>
                <a:spcPts val="800"/>
              </a:spcAft>
              <a:buNone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31520" indent="-457200" defTabSz="457200">
              <a:lnSpc>
                <a:spcPct val="85000"/>
              </a:lnSpc>
              <a:spcBef>
                <a:spcPts val="0"/>
              </a:spcBef>
              <a:spcAft>
                <a:spcPts val="800"/>
              </a:spcAft>
              <a:buNone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731520" indent="-457200" defTabSz="457200">
              <a:lnSpc>
                <a:spcPct val="85000"/>
              </a:lnSpc>
              <a:spcBef>
                <a:spcPts val="0"/>
              </a:spcBef>
              <a:spcAft>
                <a:spcPts val="800"/>
              </a:spcAft>
              <a:buNone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731520" indent="-457200" defTabSz="457200">
              <a:lnSpc>
                <a:spcPct val="85000"/>
              </a:lnSpc>
              <a:spcBef>
                <a:spcPts val="0"/>
              </a:spcBef>
              <a:spcAft>
                <a:spcPts val="800"/>
              </a:spcAft>
              <a:buNone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731520" indent="-457200" defTabSz="457200">
              <a:lnSpc>
                <a:spcPct val="85000"/>
              </a:lnSpc>
              <a:spcBef>
                <a:spcPts val="0"/>
              </a:spcBef>
              <a:spcAft>
                <a:spcPts val="800"/>
              </a:spcAft>
              <a:buNone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B1449-862E-48B9-9FFB-88F6DD35B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39200" y="632460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D4265962-22B0-44D0-B336-3E199CF3F3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745645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0" y="1657350"/>
            <a:ext cx="10363200" cy="1362075"/>
          </a:xfrm>
        </p:spPr>
        <p:txBody>
          <a:bodyPr anchor="t"/>
          <a:lstStyle>
            <a:lvl1pPr algn="ctr">
              <a:defRPr sz="36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6752" y="3563113"/>
            <a:ext cx="10363200" cy="1500187"/>
          </a:xfrm>
        </p:spPr>
        <p:txBody>
          <a:bodyPr anchor="ctr" anchorCtr="0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C1ECFF-4F2A-4FB7-BFFF-1275427B6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39200" y="632460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D4265962-22B0-44D0-B336-3E199CF3F3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113105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104" y="228600"/>
            <a:ext cx="10750296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00DCDD-90A5-4952-81F4-92123B4EA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D4265962-22B0-44D0-B336-3E199CF3F3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47947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Language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228600"/>
            <a:ext cx="10661904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6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00DCDD-90A5-4952-81F4-92123B4EA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D4265962-22B0-44D0-B336-3E199CF3F3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700419"/>
      </p:ext>
    </p:extLst>
  </p:cSld>
  <p:clrMapOvr>
    <a:masterClrMapping/>
  </p:clrMapOvr>
  <p:transition>
    <p:wipe/>
  </p:transition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0400" y="1524000"/>
            <a:ext cx="45741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30400" y="2174875"/>
            <a:ext cx="4572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07200" y="1524000"/>
            <a:ext cx="4978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07200" y="2133600"/>
            <a:ext cx="4978400" cy="4038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B78374-BB71-4951-832A-2FC8549C4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D4265962-22B0-44D0-B336-3E199CF3F3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829539"/>
      </p:ext>
    </p:extLst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0FEC86-8ECF-47B8-99C7-35474CBB9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D4265962-22B0-44D0-B336-3E199CF3F3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435985"/>
      </p:ext>
    </p:extLst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2151BD-6040-4772-B42F-E12D11DC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D4265962-22B0-44D0-B336-3E199CF3F3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479500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36AC9BA4-FDCB-4E91-AAAC-240A8A85B31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371600" y="228600"/>
            <a:ext cx="10058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107542F-D113-43B4-97C5-4091B58F392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371600" y="1463040"/>
            <a:ext cx="10058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6324B86-CB4A-4D82-8047-E175DC02C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42400" y="632460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</a:lstStyle>
          <a:p>
            <a:fld id="{D4265962-22B0-44D0-B336-3E199CF3F3A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D025328-C935-4495-B370-8780702F2A39}"/>
              </a:ext>
            </a:extLst>
          </p:cNvPr>
          <p:cNvCxnSpPr/>
          <p:nvPr/>
        </p:nvCxnSpPr>
        <p:spPr>
          <a:xfrm flipV="1">
            <a:off x="508000" y="152400"/>
            <a:ext cx="0" cy="59436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2D9250E-1E65-4B86-925D-9FB7052A6D89}"/>
              </a:ext>
            </a:extLst>
          </p:cNvPr>
          <p:cNvCxnSpPr/>
          <p:nvPr/>
        </p:nvCxnSpPr>
        <p:spPr>
          <a:xfrm flipV="1">
            <a:off x="609600" y="397764"/>
            <a:ext cx="0" cy="6003036"/>
          </a:xfrm>
          <a:prstGeom prst="line">
            <a:avLst/>
          </a:prstGeom>
          <a:ln w="25400">
            <a:solidFill>
              <a:srgbClr val="F1585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8461A65-9197-4775-8B7B-A2A96D588947}"/>
              </a:ext>
            </a:extLst>
          </p:cNvPr>
          <p:cNvCxnSpPr>
            <a:cxnSpLocks/>
          </p:cNvCxnSpPr>
          <p:nvPr/>
        </p:nvCxnSpPr>
        <p:spPr>
          <a:xfrm>
            <a:off x="812800" y="6553200"/>
            <a:ext cx="10261600" cy="0"/>
          </a:xfrm>
          <a:prstGeom prst="line">
            <a:avLst/>
          </a:prstGeom>
          <a:ln w="25400">
            <a:solidFill>
              <a:srgbClr val="F1585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5982101-5BA7-4073-87EC-412F19F7477B}"/>
              </a:ext>
            </a:extLst>
          </p:cNvPr>
          <p:cNvCxnSpPr>
            <a:cxnSpLocks/>
          </p:cNvCxnSpPr>
          <p:nvPr/>
        </p:nvCxnSpPr>
        <p:spPr>
          <a:xfrm>
            <a:off x="502920" y="6629400"/>
            <a:ext cx="112877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AD47CD61-1754-4D79-92F5-7DBD2EC31EE5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21" y="6184262"/>
            <a:ext cx="1865758" cy="505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436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6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>
    <p:wipe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EF4343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93300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93300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93300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93300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cief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hyperlink" Target="mailto:mcief@mcief.or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1AF51C4-EC02-4FBE-96EA-2F1BCD8BA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432620"/>
            <a:ext cx="10363200" cy="222180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BDBA4A8-928F-4B9A-82C1-B5EA9B8A4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6752" y="2871019"/>
            <a:ext cx="10363200" cy="3240015"/>
          </a:xfrm>
        </p:spPr>
        <p:txBody>
          <a:bodyPr/>
          <a:lstStyle/>
          <a:p>
            <a:endParaRPr lang="en-US" sz="3600" b="1" dirty="0">
              <a:solidFill>
                <a:srgbClr val="C00000"/>
              </a:solidFill>
            </a:endParaRPr>
          </a:p>
          <a:p>
            <a:r>
              <a:rPr lang="en-US" sz="3600" b="1" dirty="0">
                <a:solidFill>
                  <a:srgbClr val="C00000"/>
                </a:solidFill>
              </a:rPr>
              <a:t>WELCOME TO THE MONTHLY </a:t>
            </a:r>
            <a:br>
              <a:rPr lang="en-US" sz="3600" b="1" dirty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“TRUCK STOP” WEBINAR</a:t>
            </a:r>
            <a:br>
              <a:rPr lang="en-US" sz="2800" b="1" dirty="0">
                <a:solidFill>
                  <a:srgbClr val="C00000"/>
                </a:solidFill>
              </a:rPr>
            </a:b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400" b="1" dirty="0">
                <a:solidFill>
                  <a:srgbClr val="C00000"/>
                </a:solidFill>
              </a:rPr>
              <a:t>TRUCK STOPS ARE PRESENTED THE SECOND </a:t>
            </a:r>
            <a:br>
              <a:rPr lang="en-US" sz="2400" b="1" dirty="0">
                <a:solidFill>
                  <a:srgbClr val="C00000"/>
                </a:solidFill>
              </a:rPr>
            </a:br>
            <a:r>
              <a:rPr lang="en-US" sz="2400" b="1" dirty="0">
                <a:solidFill>
                  <a:srgbClr val="C00000"/>
                </a:solidFill>
              </a:rPr>
              <a:t>THURSDAY OF EACH MONTH AT 11:30 A.M. ET</a:t>
            </a:r>
            <a:br>
              <a:rPr lang="en-US" sz="2400" b="1" dirty="0">
                <a:solidFill>
                  <a:srgbClr val="C00000"/>
                </a:solidFill>
              </a:rPr>
            </a:br>
            <a:br>
              <a:rPr lang="en-US" sz="2400" b="1" dirty="0">
                <a:solidFill>
                  <a:srgbClr val="C00000"/>
                </a:solidFill>
              </a:rPr>
            </a:b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7FA35-2797-4C06-915C-B1C49521F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5962-22B0-44D0-B336-3E199CF3F3A5}" type="slidenum">
              <a:rPr lang="en-US" smtClean="0"/>
              <a:t>1</a:t>
            </a:fld>
            <a:endParaRPr lang="en-US" dirty="0"/>
          </a:p>
        </p:txBody>
      </p: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2A5506D-F2DD-4B74-869C-2B45F3B72B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190" y="540779"/>
            <a:ext cx="5042517" cy="1900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759672"/>
      </p:ext>
    </p:extLst>
  </p:cSld>
  <p:clrMapOvr>
    <a:masterClrMapping/>
  </p:clrMapOvr>
  <p:transition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67E3F-B685-4DE6-562A-76AB1AAC9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+mn-lt"/>
              </a:rPr>
              <a:t>CHECKLIST CONT.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15B61-7D1F-B4FD-512B-8474F89E9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600" dirty="0"/>
              <a:t>Contact after delivering the policy</a:t>
            </a:r>
          </a:p>
          <a:p>
            <a:pPr lvl="2"/>
            <a:r>
              <a:rPr lang="en-US" sz="3600" dirty="0"/>
              <a:t>Help to be a better insured</a:t>
            </a:r>
          </a:p>
          <a:p>
            <a:pPr lvl="3"/>
            <a:r>
              <a:rPr lang="en-US" sz="3600" dirty="0"/>
              <a:t>Driver selection suggestions</a:t>
            </a:r>
          </a:p>
          <a:p>
            <a:pPr lvl="3"/>
            <a:r>
              <a:rPr lang="en-US" sz="3600" dirty="0"/>
              <a:t>Technology suggestions</a:t>
            </a:r>
          </a:p>
          <a:p>
            <a:pPr lvl="1"/>
            <a:r>
              <a:rPr lang="en-US" sz="3600" dirty="0"/>
              <a:t>Keep up with accidents and CSA scores during the term </a:t>
            </a:r>
            <a:r>
              <a:rPr lang="en-US" sz="3600"/>
              <a:t>and visit </a:t>
            </a:r>
            <a:r>
              <a:rPr lang="en-US" sz="3600" dirty="0"/>
              <a:t>with the motor carrier about them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6E2A7A-528A-2D21-69EA-2DBD43FCC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5962-22B0-44D0-B336-3E199CF3F3A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912413"/>
      </p:ext>
    </p:extLst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5962-22B0-44D0-B336-3E199CF3F3A5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39019" y="877315"/>
            <a:ext cx="8962845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br>
              <a:rPr lang="en-US" sz="2000" b="1" dirty="0"/>
            </a:br>
            <a:r>
              <a:rPr lang="en-US" sz="2800" b="1" dirty="0">
                <a:latin typeface="+mn-lt"/>
              </a:rPr>
              <a:t>THESE WEBINARS ARE PRESENTED AS INDUSTRY UPDATES</a:t>
            </a:r>
            <a:br>
              <a:rPr lang="en-US" sz="2800" b="1" dirty="0">
                <a:latin typeface="+mn-lt"/>
              </a:rPr>
            </a:br>
            <a:r>
              <a:rPr lang="en-US" sz="2800" b="1" dirty="0">
                <a:latin typeface="+mn-lt"/>
              </a:rPr>
              <a:t>FOR INFORMATIONAL PURPOSES ONLY</a:t>
            </a:r>
            <a:br>
              <a:rPr lang="en-US" sz="2800" b="1" dirty="0">
                <a:latin typeface="+mn-lt"/>
              </a:rPr>
            </a:br>
            <a:r>
              <a:rPr lang="en-US" sz="2800" b="1" dirty="0">
                <a:latin typeface="+mn-lt"/>
              </a:rPr>
              <a:t>AND DO NOT QUALIFY FOR STATE CE CREDITS</a:t>
            </a:r>
            <a:br>
              <a:rPr lang="en-US" sz="2800" b="1" dirty="0">
                <a:latin typeface="+mn-lt"/>
              </a:rPr>
            </a:br>
            <a:br>
              <a:rPr lang="en-US" sz="2800" b="1" dirty="0">
                <a:latin typeface="+mn-lt"/>
              </a:rPr>
            </a:br>
            <a:r>
              <a:rPr lang="en-US" sz="2800" b="1" dirty="0">
                <a:latin typeface="+mn-lt"/>
              </a:rPr>
              <a:t>IF YOU ARE SEEKING CE CREDITS:</a:t>
            </a:r>
          </a:p>
          <a:p>
            <a:pPr algn="ctr"/>
            <a:endParaRPr lang="en-US" sz="2800" b="1" dirty="0">
              <a:latin typeface="+mn-lt"/>
            </a:endParaRPr>
          </a:p>
          <a:p>
            <a:pPr algn="ctr"/>
            <a:r>
              <a:rPr lang="en-US" sz="2800" b="1" dirty="0">
                <a:latin typeface="+mn-lt"/>
              </a:rPr>
              <a:t>Visit our website</a:t>
            </a:r>
          </a:p>
          <a:p>
            <a:pPr algn="ctr"/>
            <a:r>
              <a:rPr lang="en-US" sz="2800" b="1" dirty="0">
                <a:latin typeface="+mn-lt"/>
                <a:hlinkClick r:id="rId3"/>
              </a:rPr>
              <a:t>https://mcief.org</a:t>
            </a:r>
            <a:endParaRPr lang="en-US" sz="2800" b="1" dirty="0">
              <a:latin typeface="+mn-lt"/>
            </a:endParaRPr>
          </a:p>
          <a:p>
            <a:pPr algn="ctr"/>
            <a:r>
              <a:rPr lang="en-US" sz="2800" b="1" dirty="0">
                <a:latin typeface="+mn-lt"/>
              </a:rPr>
              <a:t>Or</a:t>
            </a:r>
          </a:p>
          <a:p>
            <a:pPr algn="ctr"/>
            <a:r>
              <a:rPr lang="en-US" sz="2800" b="1" dirty="0">
                <a:latin typeface="+mn-lt"/>
              </a:rPr>
              <a:t>Email</a:t>
            </a:r>
          </a:p>
          <a:p>
            <a:pPr algn="ctr"/>
            <a:r>
              <a:rPr lang="en-US" sz="2800" b="1" dirty="0">
                <a:latin typeface="+mn-lt"/>
                <a:hlinkClick r:id="rId4"/>
              </a:rPr>
              <a:t>mcief@mcief.org</a:t>
            </a:r>
            <a:endParaRPr lang="en-US" sz="2800" b="1" dirty="0">
              <a:latin typeface="+mn-lt"/>
            </a:endParaRPr>
          </a:p>
          <a:p>
            <a:pPr algn="ctr"/>
            <a:br>
              <a:rPr lang="en-US" sz="2800" b="1" dirty="0">
                <a:latin typeface="+mn-lt"/>
              </a:rPr>
            </a:br>
            <a:br>
              <a:rPr lang="en-US" sz="2800" b="1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0682760"/>
      </p:ext>
    </p:extLst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5962-22B0-44D0-B336-3E199CF3F3A5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645729" y="1513806"/>
            <a:ext cx="9120037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If you have any questions, please type them </a:t>
            </a:r>
          </a:p>
          <a:p>
            <a:pPr algn="ctr"/>
            <a:r>
              <a:rPr lang="en-US" sz="2800" b="1" dirty="0"/>
              <a:t>in the “chat” window.</a:t>
            </a:r>
          </a:p>
          <a:p>
            <a:pPr algn="ctr"/>
            <a:r>
              <a:rPr lang="en-US" sz="2800" b="1" dirty="0"/>
              <a:t>  They will be answered as time allows</a:t>
            </a:r>
          </a:p>
          <a:p>
            <a:pPr algn="ctr"/>
            <a:r>
              <a:rPr lang="en-US" sz="2800" b="1" dirty="0"/>
              <a:t> or responded to after the webinar via email.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If you experience audio problems, </a:t>
            </a:r>
          </a:p>
          <a:p>
            <a:pPr algn="ctr"/>
            <a:r>
              <a:rPr lang="en-US" sz="2800" b="1" dirty="0"/>
              <a:t>please send us a note </a:t>
            </a:r>
          </a:p>
          <a:p>
            <a:pPr algn="ctr"/>
            <a:r>
              <a:rPr lang="en-US" sz="2800" b="1" dirty="0"/>
              <a:t>in the “chat” window or call 800-741-4084.  </a:t>
            </a:r>
          </a:p>
          <a:p>
            <a:pPr algn="ctr"/>
            <a:r>
              <a:rPr lang="en-US" sz="2800" b="1" dirty="0"/>
              <a:t>We will attempt to correct the problem </a:t>
            </a:r>
          </a:p>
          <a:p>
            <a:pPr algn="ctr"/>
            <a:r>
              <a:rPr lang="en-US" sz="2800" b="1" dirty="0"/>
              <a:t>as soon as possible.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933605"/>
      </p:ext>
    </p:extLst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600" y="483079"/>
            <a:ext cx="10058400" cy="5158595"/>
          </a:xfrm>
        </p:spPr>
        <p:txBody>
          <a:bodyPr/>
          <a:lstStyle/>
          <a:p>
            <a:pPr algn="ctr"/>
            <a:r>
              <a:rPr lang="en-US" sz="4800" dirty="0">
                <a:latin typeface="+mn-lt"/>
              </a:rPr>
              <a:t>OFFERING MORE THAN THE POLICY</a:t>
            </a:r>
            <a:br>
              <a:rPr lang="en-US" sz="4800" dirty="0">
                <a:latin typeface="+mn-lt"/>
              </a:rPr>
            </a:br>
            <a:br>
              <a:rPr lang="en-US" sz="4000" dirty="0">
                <a:latin typeface="+mn-lt"/>
              </a:rPr>
            </a:br>
            <a:r>
              <a:rPr lang="en-US" sz="2400" dirty="0">
                <a:solidFill>
                  <a:schemeClr val="tx1"/>
                </a:solidFill>
                <a:latin typeface="+mn-lt"/>
              </a:rPr>
              <a:t>Presented by:</a:t>
            </a:r>
            <a:br>
              <a:rPr lang="en-US" sz="2400" dirty="0">
                <a:solidFill>
                  <a:schemeClr val="tx1"/>
                </a:solidFill>
                <a:latin typeface="+mn-lt"/>
              </a:rPr>
            </a:br>
            <a:br>
              <a:rPr lang="en-US" sz="2400" dirty="0">
                <a:solidFill>
                  <a:schemeClr val="tx1"/>
                </a:solidFill>
                <a:latin typeface="+mn-lt"/>
              </a:rPr>
            </a:br>
            <a:r>
              <a:rPr lang="en-US" sz="2400" dirty="0">
                <a:solidFill>
                  <a:schemeClr val="tx1"/>
                </a:solidFill>
                <a:latin typeface="+mn-lt"/>
              </a:rPr>
              <a:t>Jon Maimaron, TRS, TRIP</a:t>
            </a:r>
            <a:br>
              <a:rPr lang="en-US" sz="2400" dirty="0">
                <a:solidFill>
                  <a:schemeClr val="tx1"/>
                </a:solidFill>
                <a:latin typeface="+mn-lt"/>
              </a:rPr>
            </a:br>
            <a:r>
              <a:rPr lang="en-US" sz="2400" dirty="0">
                <a:solidFill>
                  <a:schemeClr val="tx1"/>
                </a:solidFill>
                <a:latin typeface="+mn-lt"/>
              </a:rPr>
              <a:t>HUB International</a:t>
            </a:r>
            <a:br>
              <a:rPr lang="en-US" sz="2400" dirty="0">
                <a:solidFill>
                  <a:schemeClr val="tx1"/>
                </a:solidFill>
                <a:latin typeface="+mn-lt"/>
              </a:rPr>
            </a:br>
            <a:r>
              <a:rPr lang="en-US" sz="2400" dirty="0">
                <a:solidFill>
                  <a:schemeClr val="tx1"/>
                </a:solidFill>
                <a:latin typeface="+mn-lt"/>
              </a:rPr>
              <a:t>jon.maimaron@hubinternational.com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  <a:latin typeface="+mn-lt"/>
              </a:rPr>
              <a:t>and</a:t>
            </a:r>
            <a:br>
              <a:rPr lang="en-US" sz="2400" dirty="0">
                <a:solidFill>
                  <a:schemeClr val="tx1"/>
                </a:solidFill>
                <a:latin typeface="+mn-lt"/>
              </a:rPr>
            </a:br>
            <a:r>
              <a:rPr lang="en-US" sz="2400" dirty="0">
                <a:solidFill>
                  <a:schemeClr val="tx1"/>
                </a:solidFill>
                <a:latin typeface="+mn-lt"/>
              </a:rPr>
              <a:t>Tommy Ruke, CIC, TRS</a:t>
            </a:r>
            <a:br>
              <a:rPr lang="en-US" sz="2400" dirty="0">
                <a:solidFill>
                  <a:schemeClr val="tx1"/>
                </a:solidFill>
                <a:latin typeface="+mn-lt"/>
              </a:rPr>
            </a:br>
            <a:r>
              <a:rPr lang="en-US" sz="2400" dirty="0">
                <a:solidFill>
                  <a:schemeClr val="tx1"/>
                </a:solidFill>
                <a:latin typeface="+mn-lt"/>
              </a:rPr>
              <a:t>tommy@mcief.org</a:t>
            </a:r>
            <a:endParaRPr lang="en-US" sz="4000" dirty="0"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5962-22B0-44D0-B336-3E199CF3F3A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51789"/>
      </p:ext>
    </p:extLst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504DD-7FE5-4F2E-848F-DFE6C3BF1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+mn-lt"/>
              </a:rPr>
              <a:t>CONSIDERATIONS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ECCF8A-26A7-4911-8BAC-4BFC748EBF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3600" dirty="0"/>
              <a:t>For-hire motor carriers need help to be better insureds</a:t>
            </a:r>
          </a:p>
          <a:p>
            <a:pPr lvl="1"/>
            <a:r>
              <a:rPr lang="en-US" sz="3400" dirty="0"/>
              <a:t>How have you grown your book of business by providing more than the policy?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EC01D9-6D79-4527-81B7-D3812F6AC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5962-22B0-44D0-B336-3E199CF3F3A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765758"/>
      </p:ext>
    </p:extLst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C1D25-460F-C385-5ED0-003FAEB06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+mn-lt"/>
              </a:rPr>
              <a:t>CONSIDERATIONS CONT.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B4A87-A7C0-7C37-B422-57A27FD4B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3600" dirty="0"/>
              <a:t>Selection of risks to approach as well as knowing their operations before contact</a:t>
            </a:r>
          </a:p>
          <a:p>
            <a:pPr lvl="1"/>
            <a:r>
              <a:rPr lang="en-US" sz="3400" dirty="0"/>
              <a:t>How do you use Carrier Software’s information to achieve this?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C7E4DC-FF9B-22E3-6426-336C88529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5962-22B0-44D0-B336-3E199CF3F3A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900364"/>
      </p:ext>
    </p:extLst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378FB-7BD1-0A8A-9040-958F64BB0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+mn-lt"/>
              </a:rPr>
              <a:t>CONSIDERATIONS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8F07A-C704-7364-6C1D-868692792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Selection of risks to work on that you have a chance with</a:t>
            </a:r>
          </a:p>
          <a:p>
            <a:pPr lvl="1"/>
            <a:r>
              <a:rPr lang="en-US" sz="3200" dirty="0"/>
              <a:t>Current insurance carrier</a:t>
            </a:r>
          </a:p>
          <a:p>
            <a:pPr lvl="1"/>
            <a:r>
              <a:rPr lang="en-US" sz="3200" dirty="0"/>
              <a:t>CSA score when you can help them improve</a:t>
            </a:r>
          </a:p>
          <a:p>
            <a:pPr lvl="1"/>
            <a:r>
              <a:rPr lang="en-US" sz="3200" dirty="0"/>
              <a:t>Size or type of motor carrier that you have a market for</a:t>
            </a:r>
          </a:p>
          <a:p>
            <a:pPr lvl="1"/>
            <a:r>
              <a:rPr lang="en-US" sz="3200" dirty="0"/>
              <a:t>Know as much about the insured as possible before approaching them to point out how you can help them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525D4A-BF91-5F44-3E57-CEFC4F443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5962-22B0-44D0-B336-3E199CF3F3A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984515"/>
      </p:ext>
    </p:extLst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FBF12-EDB2-B932-AB01-6D4733608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+mn-lt"/>
              </a:rPr>
              <a:t>CONSIDERATIONS CONT.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16EF4-3FD2-C2C8-D7F7-7EB462014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3600" dirty="0"/>
              <a:t>When approaching a motor carrier the first time, how do you move the focus from price to service that you can provide</a:t>
            </a:r>
          </a:p>
          <a:p>
            <a:pPr lvl="1"/>
            <a:r>
              <a:rPr lang="en-US" sz="3400" dirty="0"/>
              <a:t>Examples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951C07-6A15-059D-13B0-12EFC5A8C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5962-22B0-44D0-B336-3E199CF3F3A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932341"/>
      </p:ext>
    </p:extLst>
  </p:cSld>
  <p:clrMapOvr>
    <a:masterClrMapping/>
  </p:clrMapOvr>
  <p:transition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6964E-E871-253E-3E10-F5B622314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+mn-lt"/>
              </a:rPr>
              <a:t>CHECKLIST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79A25-7C1D-8CCC-B39F-A561FDB95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/>
              <a:t>Suggestions on how to get an appointment</a:t>
            </a:r>
          </a:p>
          <a:p>
            <a:pPr lvl="1"/>
            <a:r>
              <a:rPr lang="en-US" sz="3200" dirty="0"/>
              <a:t>Preparing for the first visit</a:t>
            </a:r>
          </a:p>
          <a:p>
            <a:pPr lvl="1"/>
            <a:r>
              <a:rPr lang="en-US" sz="3200" dirty="0"/>
              <a:t>Explaining to the motor carrier what an insurance market looks for when considering to offer coverage and at what terms</a:t>
            </a:r>
          </a:p>
          <a:p>
            <a:pPr lvl="1"/>
            <a:r>
              <a:rPr lang="en-US" sz="3200" dirty="0"/>
              <a:t>Presenting the quote again changing the focus from price to service you or the insurance company can offer</a:t>
            </a:r>
          </a:p>
          <a:p>
            <a:pPr lvl="1"/>
            <a:r>
              <a:rPr lang="en-US" sz="3200" dirty="0"/>
              <a:t>Delivering the policy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D2A918-1AAB-978A-CD45-0BBDD35FE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5962-22B0-44D0-B336-3E199CF3F3A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487885"/>
      </p:ext>
    </p:extLst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MCIEF2">
  <a:themeElements>
    <a:clrScheme name="Custom 3">
      <a:dk1>
        <a:sysClr val="windowText" lastClr="000000"/>
      </a:dk1>
      <a:lt1>
        <a:sysClr val="window" lastClr="FFFFFF"/>
      </a:lt1>
      <a:dk2>
        <a:srgbClr val="A5A5A5"/>
      </a:dk2>
      <a:lt2>
        <a:srgbClr val="F9CEC2"/>
      </a:lt2>
      <a:accent1>
        <a:srgbClr val="A5300F"/>
      </a:accent1>
      <a:accent2>
        <a:srgbClr val="D55816"/>
      </a:accent2>
      <a:accent3>
        <a:srgbClr val="F14415"/>
      </a:accent3>
      <a:accent4>
        <a:srgbClr val="B19C7D"/>
      </a:accent4>
      <a:accent5>
        <a:srgbClr val="7F5F52"/>
      </a:accent5>
      <a:accent6>
        <a:srgbClr val="B27D49"/>
      </a:accent6>
      <a:hlink>
        <a:srgbClr val="0070C0"/>
      </a:hlink>
      <a:folHlink>
        <a:srgbClr val="0000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CIEF Template Without Gray Box - CORRECT - 12-1-17 [Read-Only]" id="{6765B0DF-B0E7-4DC4-B28C-5A81F23DE932}" vid="{900DF296-8B59-4EB7-A469-09A63D72D2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MCIEF Template Without Gray Box - CORRECT - 12-1-17</Template>
  <TotalTime>601</TotalTime>
  <Words>429</Words>
  <Application>Microsoft Office PowerPoint</Application>
  <PresentationFormat>Widescreen</PresentationFormat>
  <Paragraphs>62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Narrow</vt:lpstr>
      <vt:lpstr>Calibri</vt:lpstr>
      <vt:lpstr>Tw Cen MT</vt:lpstr>
      <vt:lpstr>MCIEF2</vt:lpstr>
      <vt:lpstr>PowerPoint Presentation</vt:lpstr>
      <vt:lpstr>PowerPoint Presentation</vt:lpstr>
      <vt:lpstr>PowerPoint Presentation</vt:lpstr>
      <vt:lpstr>OFFERING MORE THAN THE POLICY  Presented by:  Jon Maimaron, TRS, TRIP HUB International jon.maimaron@hubinternational.com and Tommy Ruke, CIC, TRS tommy@mcief.org</vt:lpstr>
      <vt:lpstr>CONSIDERATIONS</vt:lpstr>
      <vt:lpstr>CONSIDERATIONS CONT.</vt:lpstr>
      <vt:lpstr>CONSIDERATIONS CONT.</vt:lpstr>
      <vt:lpstr>CONSIDERATIONS CONT.</vt:lpstr>
      <vt:lpstr>CHECKLIST</vt:lpstr>
      <vt:lpstr>CHECKLIST CONT.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Medina</dc:creator>
  <cp:lastModifiedBy>Beth Medina</cp:lastModifiedBy>
  <cp:revision>78</cp:revision>
  <cp:lastPrinted>2022-12-14T21:30:30Z</cp:lastPrinted>
  <dcterms:created xsi:type="dcterms:W3CDTF">2020-07-23T17:38:05Z</dcterms:created>
  <dcterms:modified xsi:type="dcterms:W3CDTF">2023-01-09T13:15:33Z</dcterms:modified>
</cp:coreProperties>
</file>