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85" r:id="rId2"/>
    <p:sldId id="446" r:id="rId3"/>
    <p:sldId id="447" r:id="rId4"/>
    <p:sldId id="448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</p:sldIdLst>
  <p:sldSz cx="12192000" cy="6858000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6283" autoAdjust="0"/>
  </p:normalViewPr>
  <p:slideViewPr>
    <p:cSldViewPr snapToGrid="0">
      <p:cViewPr varScale="1">
        <p:scale>
          <a:sx n="136" d="100"/>
          <a:sy n="136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872" y="1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EA085-9E09-4DF9-A354-1FC877BC7567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114" y="4479688"/>
            <a:ext cx="5562610" cy="3665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872" y="8841739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4C36F-0945-481B-9D9F-948A8989D3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4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021E5-48D6-4CE5-A80F-4B57678C85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721351"/>
            <a:ext cx="9656064" cy="1143000"/>
          </a:xfrm>
        </p:spPr>
        <p:txBody>
          <a:bodyPr/>
          <a:lstStyle>
            <a:lvl1pPr algn="ctr">
              <a:defRPr b="1">
                <a:solidFill>
                  <a:srgbClr val="F158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85615"/>
            <a:ext cx="8534400" cy="96316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0A9288-B548-40C4-9E85-C1905DB4EB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2437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olicy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781300"/>
            <a:ext cx="3457575" cy="3344864"/>
          </a:xfrm>
          <a:noFill/>
        </p:spPr>
        <p:txBody>
          <a:bodyPr anchor="ctr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457575" cy="2508250"/>
          </a:xfrm>
          <a:noFill/>
        </p:spPr>
        <p:txBody>
          <a:bodyPr anchor="ctr"/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5" y="273051"/>
            <a:ext cx="7439025" cy="5853113"/>
          </a:xfrm>
          <a:noFill/>
        </p:spPr>
        <p:txBody>
          <a:bodyPr/>
          <a:lstStyle>
            <a:lvl1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sz="1800" b="1">
                <a:latin typeface="Arial Narrow" panose="020B0606020202030204" pitchFamily="34" charset="0"/>
              </a:defRPr>
            </a:lvl1pPr>
            <a:lvl2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sz="1600">
                <a:latin typeface="Arial Narrow" panose="020B0606020202030204" pitchFamily="34" charset="0"/>
              </a:defRPr>
            </a:lvl2pPr>
            <a:lvl3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sz="1600">
                <a:latin typeface="Arial Narrow" panose="020B0606020202030204" pitchFamily="34" charset="0"/>
              </a:defRPr>
            </a:lvl3pPr>
            <a:lvl4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lang="en-US" sz="1400" kern="1200" dirty="0">
                <a:solidFill>
                  <a:schemeClr val="tx1"/>
                </a:solidFill>
                <a:latin typeface="Arial Narrow" panose="020B0606020202030204" pitchFamily="34" charset="0"/>
                <a:ea typeface="ＭＳ Ｐゴシック" charset="0"/>
                <a:cs typeface="+mn-cs"/>
              </a:defRPr>
            </a:lvl4pPr>
            <a:lvl5pPr marL="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F5173-BC50-4EF9-B953-87E23CEF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00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4FA9-AEB2-492D-AD48-0BF12F84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70716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EA0AB-4497-4B14-BF32-BDD2153A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76955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522D7-743C-4F5F-A650-4EADFE24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30409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8E8B66A-345C-4E00-B654-6CA2F4024AF2}"/>
              </a:ext>
            </a:extLst>
          </p:cNvPr>
          <p:cNvSpPr txBox="1">
            <a:spLocks/>
          </p:cNvSpPr>
          <p:nvPr/>
        </p:nvSpPr>
        <p:spPr>
          <a:xfrm>
            <a:off x="1208088" y="1919288"/>
            <a:ext cx="10058400" cy="15128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45720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A1EE7A-EA75-4D17-B2FC-69A3FE0ABE74}"/>
              </a:ext>
            </a:extLst>
          </p:cNvPr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794976"/>
            <a:ext cx="10058400" cy="1512401"/>
          </a:xfrm>
          <a:noFill/>
        </p:spPr>
        <p:txBody>
          <a:bodyPr anchorCtr="0"/>
          <a:lstStyle>
            <a:lvl1pPr algn="ctr">
              <a:lnSpc>
                <a:spcPct val="85000"/>
              </a:lnSpc>
              <a:defRPr sz="4800" b="1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7EC4CE-E2C2-4DDF-9471-AD3EB42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AA6AEB-4C6D-41AC-89FE-05A9BD147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2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E6D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2F62-2E8D-4DE9-BA19-575863E2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2CE0919-3908-421A-B055-97963E0A40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2325" y="1563688"/>
            <a:ext cx="10507663" cy="4479925"/>
          </a:xfrm>
        </p:spPr>
        <p:txBody>
          <a:bodyPr anchor="t"/>
          <a:lstStyle>
            <a:lvl1pPr>
              <a:lnSpc>
                <a:spcPct val="100000"/>
              </a:lnSpc>
              <a:defRPr/>
            </a:lvl1pPr>
            <a:lvl2pPr marL="898398" indent="-514350">
              <a:buFont typeface="+mj-lt"/>
              <a:buAutoNum type="arabicPeriod"/>
              <a:defRPr sz="2800"/>
            </a:lvl2pPr>
            <a:lvl3pPr marL="1097280" indent="-457200">
              <a:buSzPct val="100000"/>
              <a:buFont typeface="+mj-lt"/>
              <a:buAutoNum type="alphaLcParenR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502A132-A0AE-4C1E-9B65-26149E67152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6A96BD4-DBFF-4E72-9377-E915417E46A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31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3" y="228600"/>
            <a:ext cx="10279017" cy="1143000"/>
          </a:xfrm>
        </p:spPr>
        <p:txBody>
          <a:bodyPr/>
          <a:lstStyle>
            <a:lvl1pPr algn="l">
              <a:defRPr sz="3200" b="1">
                <a:solidFill>
                  <a:srgbClr val="F158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1562101"/>
            <a:ext cx="10279017" cy="457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B1449-862E-48B9-9FFB-88F6DD35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246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4341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licy Languag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3" y="228600"/>
            <a:ext cx="10279017" cy="1143000"/>
          </a:xfrm>
        </p:spPr>
        <p:txBody>
          <a:bodyPr/>
          <a:lstStyle>
            <a:lvl1pPr algn="l">
              <a:defRPr sz="3200" b="1">
                <a:solidFill>
                  <a:srgbClr val="F158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1562101"/>
            <a:ext cx="10279017" cy="4571999"/>
          </a:xfrm>
        </p:spPr>
        <p:txBody>
          <a:bodyPr/>
          <a:lstStyle>
            <a:lvl1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B1449-862E-48B9-9FFB-88F6DD35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246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4564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657350"/>
            <a:ext cx="10363200" cy="1362075"/>
          </a:xfrm>
        </p:spPr>
        <p:txBody>
          <a:bodyPr anchor="t"/>
          <a:lstStyle>
            <a:lvl1pPr algn="ct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752" y="3563113"/>
            <a:ext cx="10363200" cy="1500187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1ECFF-4F2A-4FB7-BFFF-1275427B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246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131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228600"/>
            <a:ext cx="10750296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0DCDD-90A5-4952-81F4-92123B4E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4794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guag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28600"/>
            <a:ext cx="10661904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0DCDD-90A5-4952-81F4-92123B4E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0041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1524000"/>
            <a:ext cx="4574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00" y="2174875"/>
            <a:ext cx="457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0" y="1524000"/>
            <a:ext cx="4978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7200" y="2133600"/>
            <a:ext cx="4978400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B78374-BB71-4951-832A-2FC8549C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9539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FEC86-8ECF-47B8-99C7-35474CBB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35985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151BD-6040-4772-B42F-E12D11DC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7950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6AC9BA4-FDCB-4E91-AAAC-240A8A85B3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71600" y="228600"/>
            <a:ext cx="1005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107542F-D113-43B4-97C5-4091B58F39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71600" y="1463040"/>
            <a:ext cx="10058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6324B86-CB4A-4D82-8047-E175DC02C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2400" y="632460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025328-C935-4495-B370-8780702F2A39}"/>
              </a:ext>
            </a:extLst>
          </p:cNvPr>
          <p:cNvCxnSpPr/>
          <p:nvPr/>
        </p:nvCxnSpPr>
        <p:spPr>
          <a:xfrm flipV="1">
            <a:off x="508000" y="152400"/>
            <a:ext cx="0" cy="59436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D9250E-1E65-4B86-925D-9FB7052A6D89}"/>
              </a:ext>
            </a:extLst>
          </p:cNvPr>
          <p:cNvCxnSpPr/>
          <p:nvPr/>
        </p:nvCxnSpPr>
        <p:spPr>
          <a:xfrm flipV="1">
            <a:off x="609600" y="397764"/>
            <a:ext cx="0" cy="6003036"/>
          </a:xfrm>
          <a:prstGeom prst="line">
            <a:avLst/>
          </a:prstGeom>
          <a:ln w="25400">
            <a:solidFill>
              <a:srgbClr val="F158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461A65-9197-4775-8B7B-A2A96D588947}"/>
              </a:ext>
            </a:extLst>
          </p:cNvPr>
          <p:cNvCxnSpPr>
            <a:cxnSpLocks/>
          </p:cNvCxnSpPr>
          <p:nvPr/>
        </p:nvCxnSpPr>
        <p:spPr>
          <a:xfrm>
            <a:off x="812800" y="6553200"/>
            <a:ext cx="10261600" cy="0"/>
          </a:xfrm>
          <a:prstGeom prst="line">
            <a:avLst/>
          </a:prstGeom>
          <a:ln w="25400">
            <a:solidFill>
              <a:srgbClr val="F158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982101-5BA7-4073-87EC-412F19F7477B}"/>
              </a:ext>
            </a:extLst>
          </p:cNvPr>
          <p:cNvCxnSpPr>
            <a:cxnSpLocks/>
          </p:cNvCxnSpPr>
          <p:nvPr/>
        </p:nvCxnSpPr>
        <p:spPr>
          <a:xfrm>
            <a:off x="502920" y="6629400"/>
            <a:ext cx="11287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D47CD61-1754-4D79-92F5-7DBD2EC31EE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1" y="6184262"/>
            <a:ext cx="1865758" cy="5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3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wip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EF4343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cief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mcief@mcief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AF51C4-EC02-4FBE-96EA-2F1BCD8B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2620"/>
            <a:ext cx="10363200" cy="22218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BA4A8-928F-4B9A-82C1-B5EA9B8A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752" y="2871019"/>
            <a:ext cx="10363200" cy="3023419"/>
          </a:xfrm>
        </p:spPr>
        <p:txBody>
          <a:bodyPr/>
          <a:lstStyle/>
          <a:p>
            <a:endParaRPr lang="en-US" sz="3600" b="1" dirty="0">
              <a:solidFill>
                <a:srgbClr val="C00000"/>
              </a:solidFill>
            </a:endParaRPr>
          </a:p>
          <a:p>
            <a:r>
              <a:rPr lang="en-US" sz="3600" b="1" dirty="0">
                <a:solidFill>
                  <a:srgbClr val="C00000"/>
                </a:solidFill>
              </a:rPr>
              <a:t>WELCOME TO THE MONTHLY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“TRUCK STOP” WEBINAR</a:t>
            </a:r>
            <a:br>
              <a:rPr lang="en-US" sz="2800" b="1" dirty="0">
                <a:solidFill>
                  <a:srgbClr val="C00000"/>
                </a:solidFill>
              </a:rPr>
            </a:b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TRUCK STOPS ARE PRESENTED THE SECOND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THURSDAY OF THE MONTH AT 11:30 A.M. ET</a:t>
            </a:r>
            <a:br>
              <a:rPr lang="en-US" sz="2400" b="1" dirty="0">
                <a:solidFill>
                  <a:srgbClr val="C00000"/>
                </a:solidFill>
              </a:rPr>
            </a:br>
            <a:br>
              <a:rPr lang="en-US" sz="2400" b="1" dirty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7FA35-2797-4C06-915C-B1C49521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A5506D-F2DD-4B74-869C-2B45F3B7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190" y="540779"/>
            <a:ext cx="5042517" cy="190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9672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5EDB-797F-607C-5664-1F198243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CONSIDERATIONS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B6A87-21BA-5F35-A321-112C7E34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question is not the failed test, but is the driver impaired?</a:t>
            </a:r>
          </a:p>
          <a:p>
            <a:r>
              <a:rPr lang="en-US" sz="3200" dirty="0"/>
              <a:t>Recognized test for alcohol but not marijuana</a:t>
            </a:r>
          </a:p>
          <a:p>
            <a:pPr lvl="1"/>
            <a:r>
              <a:rPr lang="en-US" sz="3200" dirty="0"/>
              <a:t>Current test is urine</a:t>
            </a:r>
          </a:p>
          <a:p>
            <a:pPr lvl="2"/>
            <a:r>
              <a:rPr lang="en-US" sz="3200" dirty="0"/>
              <a:t>Push to allow:</a:t>
            </a:r>
          </a:p>
          <a:p>
            <a:pPr lvl="3"/>
            <a:r>
              <a:rPr lang="en-US" sz="3200" dirty="0"/>
              <a:t>Hair </a:t>
            </a:r>
          </a:p>
          <a:p>
            <a:pPr lvl="3"/>
            <a:r>
              <a:rPr lang="en-US" sz="3200" dirty="0"/>
              <a:t>Saliva</a:t>
            </a:r>
          </a:p>
          <a:p>
            <a:r>
              <a:rPr lang="en-US" sz="3200" dirty="0"/>
              <a:t>Your thoughts on the different tests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D2021-9814-BD41-8E72-0192DE7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52199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7F9-D3D1-8F55-880F-92B9A968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4352D-B448-1905-DE8F-F5D5AB1E5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FMCSA regulations require the driver to tell a new employer who they worked for the past three years</a:t>
            </a:r>
          </a:p>
          <a:p>
            <a:r>
              <a:rPr lang="en-US" sz="3200" dirty="0"/>
              <a:t>The potential new employer must conduct a “safety performance history” of the previous employer</a:t>
            </a:r>
          </a:p>
          <a:p>
            <a:pPr lvl="1"/>
            <a:r>
              <a:rPr lang="en-US" sz="3200" dirty="0"/>
              <a:t>Failed or refused drug tests was one of the required questions and answers</a:t>
            </a:r>
          </a:p>
          <a:p>
            <a:pPr lvl="2"/>
            <a:r>
              <a:rPr lang="en-US" sz="3200" dirty="0"/>
              <a:t>It is no longer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3D80E-C3CB-4D4E-8456-BC302D05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6662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D99E-A641-71CE-368D-B0379982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RECENT DEVELOPMENTS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A757C-5B7C-9566-FBBE-49F6E7E68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/>
              <a:t>What do you see in the future with all of this?</a:t>
            </a:r>
          </a:p>
          <a:p>
            <a:r>
              <a:rPr lang="en-US" sz="3600" dirty="0"/>
              <a:t>Balancing the impaired driver concerns</a:t>
            </a:r>
          </a:p>
          <a:p>
            <a:pPr lvl="1"/>
            <a:r>
              <a:rPr lang="en-US" sz="3400" dirty="0"/>
              <a:t>With the acceptance of marijuana for medical and recreational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5043C-887F-96B1-900D-A3FA685F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10122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9019" y="877315"/>
            <a:ext cx="896284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sz="2000" b="1" dirty="0"/>
            </a:br>
            <a:r>
              <a:rPr lang="en-US" sz="2800" b="1" dirty="0">
                <a:latin typeface="+mn-lt"/>
              </a:rPr>
              <a:t>THESE WEBINARS ARE PRESENTED AS INDUSTRY UPDATES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FOR INFORMATIONAL PURPOSES ONLY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AND DO NOT QUALIFY FOR STATE CE CREDITS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IF YOU ARE SEEKING CE CREDITS:</a:t>
            </a:r>
          </a:p>
          <a:p>
            <a:pPr algn="ctr"/>
            <a:endParaRPr lang="en-US" sz="2800" b="1" dirty="0">
              <a:latin typeface="+mn-lt"/>
            </a:endParaRPr>
          </a:p>
          <a:p>
            <a:pPr algn="ctr"/>
            <a:r>
              <a:rPr lang="en-US" sz="2800" b="1" dirty="0">
                <a:latin typeface="+mn-lt"/>
              </a:rPr>
              <a:t>Visit our website</a:t>
            </a:r>
          </a:p>
          <a:p>
            <a:pPr algn="ctr"/>
            <a:r>
              <a:rPr lang="en-US" sz="2800" b="1" dirty="0">
                <a:latin typeface="+mn-lt"/>
                <a:hlinkClick r:id="rId3"/>
              </a:rPr>
              <a:t>https://mcief.org</a:t>
            </a:r>
            <a:endParaRPr lang="en-US" sz="2800" b="1" dirty="0">
              <a:latin typeface="+mn-lt"/>
            </a:endParaRPr>
          </a:p>
          <a:p>
            <a:pPr algn="ctr"/>
            <a:r>
              <a:rPr lang="en-US" sz="2800" b="1" dirty="0">
                <a:latin typeface="+mn-lt"/>
              </a:rPr>
              <a:t>Or</a:t>
            </a:r>
          </a:p>
          <a:p>
            <a:pPr algn="ctr"/>
            <a:r>
              <a:rPr lang="en-US" sz="2800" b="1" dirty="0">
                <a:latin typeface="+mn-lt"/>
              </a:rPr>
              <a:t>Email</a:t>
            </a:r>
          </a:p>
          <a:p>
            <a:pPr algn="ctr"/>
            <a:r>
              <a:rPr lang="en-US" sz="2800" b="1" dirty="0">
                <a:latin typeface="+mn-lt"/>
                <a:hlinkClick r:id="rId4"/>
              </a:rPr>
              <a:t>mcief@mcief.org</a:t>
            </a:r>
            <a:endParaRPr lang="en-US" sz="2800" b="1" dirty="0">
              <a:latin typeface="+mn-lt"/>
            </a:endParaRPr>
          </a:p>
          <a:p>
            <a:pPr algn="ctr"/>
            <a:br>
              <a:rPr lang="en-US" sz="2800" b="1" dirty="0">
                <a:latin typeface="+mn-lt"/>
              </a:rPr>
            </a:br>
            <a:br>
              <a:rPr lang="en-US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682760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45729" y="1513806"/>
            <a:ext cx="912003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If you have any questions, please type them </a:t>
            </a:r>
          </a:p>
          <a:p>
            <a:pPr algn="ctr"/>
            <a:r>
              <a:rPr lang="en-US" sz="2800" b="1" dirty="0"/>
              <a:t>in the “chat” window.</a:t>
            </a:r>
          </a:p>
          <a:p>
            <a:pPr algn="ctr"/>
            <a:r>
              <a:rPr lang="en-US" sz="2800" b="1" dirty="0"/>
              <a:t>  They will be answered or responded to after </a:t>
            </a:r>
          </a:p>
          <a:p>
            <a:pPr algn="ctr"/>
            <a:r>
              <a:rPr lang="en-US" sz="2800" b="1" dirty="0"/>
              <a:t>the webinar via email.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If you experience audio problems, </a:t>
            </a:r>
          </a:p>
          <a:p>
            <a:pPr algn="ctr"/>
            <a:r>
              <a:rPr lang="en-US" sz="2800" b="1" dirty="0"/>
              <a:t>please send us a note </a:t>
            </a:r>
          </a:p>
          <a:p>
            <a:pPr algn="ctr"/>
            <a:r>
              <a:rPr lang="en-US" sz="2800" b="1" dirty="0"/>
              <a:t>in the “chat” window or call 800-741-4084.  </a:t>
            </a:r>
          </a:p>
          <a:p>
            <a:pPr algn="ctr"/>
            <a:r>
              <a:rPr lang="en-US" sz="2800" b="1" dirty="0"/>
              <a:t>We will attempt to correct the problem </a:t>
            </a:r>
          </a:p>
          <a:p>
            <a:pPr algn="ctr"/>
            <a:r>
              <a:rPr lang="en-US" sz="2800" b="1" dirty="0"/>
              <a:t>as soon as possible.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33605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483079"/>
            <a:ext cx="10058400" cy="5158595"/>
          </a:xfrm>
        </p:spPr>
        <p:txBody>
          <a:bodyPr/>
          <a:lstStyle/>
          <a:p>
            <a:pPr algn="ctr"/>
            <a:r>
              <a:rPr lang="en-US" sz="4600" dirty="0">
                <a:latin typeface="+mn-lt"/>
              </a:rPr>
              <a:t>UPDATE ON THE DRUG CLEARINGHOUSE AND ITS RAMIFICATIONS</a:t>
            </a:r>
            <a:br>
              <a:rPr lang="en-US" sz="4800" dirty="0">
                <a:latin typeface="+mn-lt"/>
              </a:rPr>
            </a:br>
            <a:br>
              <a:rPr lang="en-US" sz="4000" dirty="0"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Presented by: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Gina Kesler, CEO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Impact Employee Solutions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ginakesler@impactemployee.com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and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Tommy Ruke, CIC, TRS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tommy@mcief.org</a:t>
            </a:r>
            <a:endParaRPr lang="en-US" sz="4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1789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0A8CF6-6178-7B4B-EE41-8D2787E3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THE DRUG AND ALCOHOL CLEARINGHOUSE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33986A-E1DE-70C6-BE09-C05717ECF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/>
          </a:p>
          <a:p>
            <a:r>
              <a:rPr lang="en-US" sz="3600" dirty="0"/>
              <a:t>History and objectives</a:t>
            </a:r>
          </a:p>
          <a:p>
            <a:pPr lvl="1"/>
            <a:r>
              <a:rPr lang="en-US" sz="3400" dirty="0"/>
              <a:t>Started January 6,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F689E-8D6F-1487-35DA-B3AD2763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49849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7320-C02D-0FFB-3D2D-E4237ED4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THE DRUG AND ALCOHOL CLEARINGHOUSE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A16C-D3CE-DE71-9DCF-5B05231A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the process?</a:t>
            </a:r>
          </a:p>
          <a:p>
            <a:r>
              <a:rPr lang="en-US" sz="3600" dirty="0"/>
              <a:t>Who has to use it?</a:t>
            </a:r>
          </a:p>
          <a:p>
            <a:r>
              <a:rPr lang="en-US" sz="3600" dirty="0"/>
              <a:t>Who reports the results of tests and what types of tests are reported?</a:t>
            </a:r>
          </a:p>
          <a:p>
            <a:pPr lvl="1"/>
            <a:r>
              <a:rPr lang="en-US" sz="3400" dirty="0"/>
              <a:t>Pre-employment queries</a:t>
            </a:r>
          </a:p>
          <a:p>
            <a:pPr lvl="1"/>
            <a:r>
              <a:rPr lang="en-US" sz="3400" dirty="0"/>
              <a:t>Limited queries</a:t>
            </a:r>
          </a:p>
          <a:p>
            <a:pPr lvl="1"/>
            <a:r>
              <a:rPr lang="en-US" sz="3400" dirty="0"/>
              <a:t>Difference between “failed” and “refused”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1A44C-D714-AA65-78AF-C9FC006F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9040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F09A-605A-57D2-31C8-9D292C1F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THE DRUG AND ALCOHOL CLEARINGHOUSE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084C0-203C-2EC1-BECB-D8E186CB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Results:</a:t>
            </a:r>
          </a:p>
          <a:p>
            <a:pPr lvl="1"/>
            <a:r>
              <a:rPr lang="en-US" sz="3400" dirty="0"/>
              <a:t>177,376 tests with violations since the start</a:t>
            </a:r>
          </a:p>
          <a:p>
            <a:pPr lvl="2"/>
            <a:r>
              <a:rPr lang="en-US" sz="3000" dirty="0"/>
              <a:t>Article in “Transport Topics” January 26, 2023</a:t>
            </a:r>
          </a:p>
          <a:p>
            <a:pPr lvl="3"/>
            <a:r>
              <a:rPr lang="en-US" sz="3000" dirty="0"/>
              <a:t>“Positive Marijuana Tests Among Drivers Grow at Alarming Rate”</a:t>
            </a:r>
          </a:p>
          <a:p>
            <a:pPr lvl="4"/>
            <a:r>
              <a:rPr lang="en-US" sz="3000" dirty="0"/>
              <a:t>These drivers cannot drive a CMV unless they complete the “Return-to-Duty”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124B3-93D8-E689-7053-C215F3CB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23553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5E03-512E-F3DE-CCE3-D48A7888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THE DRUG AND ALCOHOL CLEARINGHOUSE CONT.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19C33-4760-6E2F-51DC-9034E43C6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What is the return-to-duty process?</a:t>
            </a:r>
          </a:p>
          <a:p>
            <a:pPr lvl="1"/>
            <a:r>
              <a:rPr lang="en-US" sz="3400" dirty="0"/>
              <a:t>Of the failures, what percentage complete the process?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F8025-B92A-7558-0CB2-4F5F282C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56237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D641-1816-EDEF-C202-D739E959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1BDD1-03DC-6F90-7999-3E7CE22AE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Do motor carriers allow a driver to work for them once the driver completes the return-to-duty process?</a:t>
            </a:r>
          </a:p>
          <a:p>
            <a:r>
              <a:rPr lang="en-US" sz="3400" dirty="0"/>
              <a:t>How about insuring the motor carrier that allows the driver to return-to work?</a:t>
            </a:r>
          </a:p>
          <a:p>
            <a:r>
              <a:rPr lang="en-US" sz="3400" dirty="0"/>
              <a:t>Is there a concern if the company does not allow a driver to return-to- work from an employment law standpoint?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71924-0254-42AC-2C4B-958CEA62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30669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MCIEF2">
  <a:themeElements>
    <a:clrScheme name="Custom 3">
      <a:dk1>
        <a:sysClr val="windowText" lastClr="000000"/>
      </a:dk1>
      <a:lt1>
        <a:sysClr val="window" lastClr="FFFFFF"/>
      </a:lt1>
      <a:dk2>
        <a:srgbClr val="A5A5A5"/>
      </a:dk2>
      <a:lt2>
        <a:srgbClr val="F9CEC2"/>
      </a:lt2>
      <a:accent1>
        <a:srgbClr val="A5300F"/>
      </a:accent1>
      <a:accent2>
        <a:srgbClr val="D55816"/>
      </a:accent2>
      <a:accent3>
        <a:srgbClr val="F14415"/>
      </a:accent3>
      <a:accent4>
        <a:srgbClr val="B19C7D"/>
      </a:accent4>
      <a:accent5>
        <a:srgbClr val="7F5F52"/>
      </a:accent5>
      <a:accent6>
        <a:srgbClr val="B27D49"/>
      </a:accent6>
      <a:hlink>
        <a:srgbClr val="0070C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IEF Template Without Gray Box - CORRECT - 12-1-17 [Read-Only]" id="{6765B0DF-B0E7-4DC4-B28C-5A81F23DE932}" vid="{900DF296-8B59-4EB7-A469-09A63D72D2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MCIEF Template Without Gray Box - CORRECT - 12-1-17</Template>
  <TotalTime>729</TotalTime>
  <Words>510</Words>
  <Application>Microsoft Office PowerPoint</Application>
  <PresentationFormat>Widescreen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Tw Cen MT</vt:lpstr>
      <vt:lpstr>MCIEF2</vt:lpstr>
      <vt:lpstr>PowerPoint Presentation</vt:lpstr>
      <vt:lpstr>PowerPoint Presentation</vt:lpstr>
      <vt:lpstr>PowerPoint Presentation</vt:lpstr>
      <vt:lpstr>UPDATE ON THE DRUG CLEARINGHOUSE AND ITS RAMIFICATIONS  Presented by: Gina Kesler, CEO Impact Employee Solutions ginakesler@impactemployee.com and Tommy Ruke, CIC, TRS tommy@mcief.org</vt:lpstr>
      <vt:lpstr>THE DRUG AND ALCOHOL CLEARINGHOUSE</vt:lpstr>
      <vt:lpstr>THE DRUG AND ALCOHOL CLEARINGHOUSE CONT.</vt:lpstr>
      <vt:lpstr>THE DRUG AND ALCOHOL CLEARINGHOUSE CONT.</vt:lpstr>
      <vt:lpstr>THE DRUG AND ALCOHOL CLEARINGHOUSE CONT.</vt:lpstr>
      <vt:lpstr>CONSIDERATIONS</vt:lpstr>
      <vt:lpstr>CONSIDERATIONS CONT.</vt:lpstr>
      <vt:lpstr>RECENT DEVELOPMENTS</vt:lpstr>
      <vt:lpstr>RECENT DEVELOPMENTS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Medina</dc:creator>
  <cp:lastModifiedBy>Beth Medina</cp:lastModifiedBy>
  <cp:revision>87</cp:revision>
  <cp:lastPrinted>2023-03-23T13:03:55Z</cp:lastPrinted>
  <dcterms:created xsi:type="dcterms:W3CDTF">2020-07-23T17:38:05Z</dcterms:created>
  <dcterms:modified xsi:type="dcterms:W3CDTF">2023-04-04T10:25:54Z</dcterms:modified>
</cp:coreProperties>
</file>