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85" r:id="rId2"/>
    <p:sldId id="446" r:id="rId3"/>
    <p:sldId id="472" r:id="rId4"/>
    <p:sldId id="448" r:id="rId5"/>
    <p:sldId id="464" r:id="rId6"/>
    <p:sldId id="474" r:id="rId7"/>
    <p:sldId id="473" r:id="rId8"/>
    <p:sldId id="475" r:id="rId9"/>
    <p:sldId id="476" r:id="rId10"/>
    <p:sldId id="477" r:id="rId11"/>
    <p:sldId id="478" r:id="rId12"/>
    <p:sldId id="479" r:id="rId13"/>
    <p:sldId id="480" r:id="rId14"/>
    <p:sldId id="481" r:id="rId15"/>
    <p:sldId id="482" r:id="rId16"/>
    <p:sldId id="483" r:id="rId17"/>
    <p:sldId id="484" r:id="rId18"/>
    <p:sldId id="485" r:id="rId19"/>
    <p:sldId id="486" r:id="rId20"/>
  </p:sldIdLst>
  <p:sldSz cx="12192000" cy="6858000"/>
  <p:notesSz cx="6954838" cy="93091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172" autoAdjust="0"/>
    <p:restoredTop sz="94660"/>
  </p:normalViewPr>
  <p:slideViewPr>
    <p:cSldViewPr snapToGrid="0">
      <p:cViewPr varScale="1">
        <p:scale>
          <a:sx n="107" d="100"/>
          <a:sy n="107" d="100"/>
        </p:scale>
        <p:origin x="336" y="9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4393" cy="4673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8872" y="1"/>
            <a:ext cx="3014393" cy="467363"/>
          </a:xfrm>
          <a:prstGeom prst="rect">
            <a:avLst/>
          </a:prstGeom>
        </p:spPr>
        <p:txBody>
          <a:bodyPr vert="horz" lIns="91440" tIns="45720" rIns="91440" bIns="45720" rtlCol="0"/>
          <a:lstStyle>
            <a:lvl1pPr algn="r">
              <a:defRPr sz="1200"/>
            </a:lvl1pPr>
          </a:lstStyle>
          <a:p>
            <a:fld id="{957EA085-9E09-4DF9-A354-1FC877BC7567}" type="datetimeFigureOut">
              <a:rPr lang="en-US" smtClean="0"/>
              <a:t>1/11/2024</a:t>
            </a:fld>
            <a:endParaRPr lang="en-US" dirty="0"/>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6114" y="4479688"/>
            <a:ext cx="5562610" cy="366577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41739"/>
            <a:ext cx="3014393" cy="46736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8872" y="8841739"/>
            <a:ext cx="3014393" cy="467363"/>
          </a:xfrm>
          <a:prstGeom prst="rect">
            <a:avLst/>
          </a:prstGeom>
        </p:spPr>
        <p:txBody>
          <a:bodyPr vert="horz" lIns="91440" tIns="45720" rIns="91440" bIns="45720" rtlCol="0" anchor="b"/>
          <a:lstStyle>
            <a:lvl1pPr algn="r">
              <a:defRPr sz="1200"/>
            </a:lvl1pPr>
          </a:lstStyle>
          <a:p>
            <a:fld id="{E1F4C36F-0945-481B-9D9F-948A8989D398}" type="slidenum">
              <a:rPr lang="en-US" smtClean="0"/>
              <a:t>‹#›</a:t>
            </a:fld>
            <a:endParaRPr lang="en-US" dirty="0"/>
          </a:p>
        </p:txBody>
      </p:sp>
    </p:spTree>
    <p:extLst>
      <p:ext uri="{BB962C8B-B14F-4D97-AF65-F5344CB8AC3E}">
        <p14:creationId xmlns:p14="http://schemas.microsoft.com/office/powerpoint/2010/main" val="1538744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A021E5-48D6-4CE5-A80F-4B57678C8558}" type="slidenum">
              <a:rPr lang="en-US" smtClean="0"/>
              <a:t>2</a:t>
            </a:fld>
            <a:endParaRPr lang="en-US" dirty="0"/>
          </a:p>
        </p:txBody>
      </p:sp>
    </p:spTree>
    <p:extLst>
      <p:ext uri="{BB962C8B-B14F-4D97-AF65-F5344CB8AC3E}">
        <p14:creationId xmlns:p14="http://schemas.microsoft.com/office/powerpoint/2010/main" val="4300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721351"/>
            <a:ext cx="9656064" cy="1143000"/>
          </a:xfrm>
        </p:spPr>
        <p:txBody>
          <a:bodyPr/>
          <a:lstStyle>
            <a:lvl1pPr algn="ctr">
              <a:defRPr b="1">
                <a:solidFill>
                  <a:srgbClr val="F15859"/>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785615"/>
            <a:ext cx="8534400" cy="963168"/>
          </a:xfrm>
        </p:spPr>
        <p:txBody>
          <a:bodyPr anchor="ctr" anchorCtr="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a:extLst>
              <a:ext uri="{FF2B5EF4-FFF2-40B4-BE49-F238E27FC236}">
                <a16:creationId xmlns:a16="http://schemas.microsoft.com/office/drawing/2014/main" id="{830A9288-B548-40C4-9E85-C1905DB4EBB3}"/>
              </a:ext>
            </a:extLst>
          </p:cNvPr>
          <p:cNvSpPr>
            <a:spLocks noGrp="1"/>
          </p:cNvSpPr>
          <p:nvPr>
            <p:ph type="sldNum" sz="quarter" idx="10"/>
          </p:nvPr>
        </p:nvSpPr>
        <p:spPr/>
        <p:txBody>
          <a:bodyPr/>
          <a:lstStyle>
            <a:lvl1pPr>
              <a:defRPr sz="1400"/>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422924376"/>
      </p:ext>
    </p:extLst>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Policy Language">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5800" y="2781300"/>
            <a:ext cx="3457575" cy="3344864"/>
          </a:xfrm>
          <a:noFill/>
        </p:spPr>
        <p:txBody>
          <a:bodyPr anchor="ct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685800" y="273050"/>
            <a:ext cx="3457575" cy="2508250"/>
          </a:xfrm>
          <a:noFill/>
        </p:spPr>
        <p:txBody>
          <a:bodyPr anchor="ctr"/>
          <a:lstStyle>
            <a:lvl1pPr algn="ctr">
              <a:defRPr sz="4000" b="1"/>
            </a:lvl1pPr>
          </a:lstStyle>
          <a:p>
            <a:r>
              <a:rPr lang="en-US"/>
              <a:t>Click to edit Master title style</a:t>
            </a:r>
            <a:endParaRPr lang="en-US" dirty="0"/>
          </a:p>
        </p:txBody>
      </p:sp>
      <p:sp>
        <p:nvSpPr>
          <p:cNvPr id="3" name="Content Placeholder 2"/>
          <p:cNvSpPr>
            <a:spLocks noGrp="1"/>
          </p:cNvSpPr>
          <p:nvPr>
            <p:ph idx="1"/>
          </p:nvPr>
        </p:nvSpPr>
        <p:spPr>
          <a:xfrm>
            <a:off x="4143375" y="273051"/>
            <a:ext cx="7439025" cy="5853113"/>
          </a:xfrm>
          <a:noFill/>
        </p:spPr>
        <p:txBody>
          <a:bodyPr/>
          <a:lstStyle>
            <a:lvl1pPr marL="274320" indent="-274320" defTabSz="274320">
              <a:spcBef>
                <a:spcPts val="0"/>
              </a:spcBef>
              <a:spcAft>
                <a:spcPts val="600"/>
              </a:spcAft>
              <a:buNone/>
              <a:defRPr sz="1800" b="1">
                <a:latin typeface="Arial Narrow" panose="020B0606020202030204" pitchFamily="34" charset="0"/>
              </a:defRPr>
            </a:lvl1pPr>
            <a:lvl2pPr marL="274320" indent="-274320" defTabSz="274320">
              <a:spcBef>
                <a:spcPts val="0"/>
              </a:spcBef>
              <a:spcAft>
                <a:spcPts val="600"/>
              </a:spcAft>
              <a:buNone/>
              <a:defRPr sz="1600">
                <a:latin typeface="Arial Narrow" panose="020B0606020202030204" pitchFamily="34" charset="0"/>
              </a:defRPr>
            </a:lvl2pPr>
            <a:lvl3pPr marL="274320" indent="-274320" defTabSz="274320">
              <a:spcBef>
                <a:spcPts val="0"/>
              </a:spcBef>
              <a:spcAft>
                <a:spcPts val="600"/>
              </a:spcAft>
              <a:buNone/>
              <a:defRPr sz="1600">
                <a:latin typeface="Arial Narrow" panose="020B0606020202030204" pitchFamily="34" charset="0"/>
              </a:defRPr>
            </a:lvl3pPr>
            <a:lvl4pPr marL="274320" indent="-274320" defTabSz="274320">
              <a:spcBef>
                <a:spcPts val="0"/>
              </a:spcBef>
              <a:spcAft>
                <a:spcPts val="600"/>
              </a:spcAft>
              <a:buNone/>
              <a:defRPr lang="en-US" sz="1400" kern="1200" dirty="0">
                <a:solidFill>
                  <a:schemeClr val="tx1"/>
                </a:solidFill>
                <a:latin typeface="Arial Narrow" panose="020B0606020202030204" pitchFamily="34" charset="0"/>
                <a:ea typeface="ＭＳ Ｐゴシック" charset="0"/>
                <a:cs typeface="+mn-cs"/>
              </a:defRPr>
            </a:lvl4pPr>
            <a:lvl5pPr marL="0" indent="0">
              <a:buNone/>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1DFF5173-BC50-4EF9-B953-87E23CEFE1A0}"/>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123111004"/>
      </p:ext>
    </p:extLst>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a:extLst>
              <a:ext uri="{FF2B5EF4-FFF2-40B4-BE49-F238E27FC236}">
                <a16:creationId xmlns:a16="http://schemas.microsoft.com/office/drawing/2014/main" id="{53264FA9-AEB2-492D-AD48-0BF12F841228}"/>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438570716"/>
      </p:ext>
    </p:extLst>
  </p:cSld>
  <p:clrMapOvr>
    <a:masterClrMapping/>
  </p:clrMapOvr>
  <p:transition>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38FEA0AB-4497-4B14-BF32-BDD2153AC262}"/>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311676955"/>
      </p:ext>
    </p:extLst>
  </p:cSld>
  <p:clrMapOvr>
    <a:masterClrMapping/>
  </p:clrMapOvr>
  <p:transition>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76522D7-743C-4F5F-A650-4EADFE24317A}"/>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169130409"/>
      </p:ext>
    </p:extLst>
  </p:cSld>
  <p:clrMapOvr>
    <a:masterClrMapping/>
  </p:clrMapOvr>
  <p:transition>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Section Header">
    <p:bg>
      <p:bgPr>
        <a:solidFill>
          <a:srgbClr val="92D050"/>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8E8B66A-345C-4E00-B654-6CA2F4024AF2}"/>
              </a:ext>
            </a:extLst>
          </p:cNvPr>
          <p:cNvSpPr txBox="1">
            <a:spLocks/>
          </p:cNvSpPr>
          <p:nvPr/>
        </p:nvSpPr>
        <p:spPr>
          <a:xfrm>
            <a:off x="1208088" y="1919288"/>
            <a:ext cx="10058400" cy="1512887"/>
          </a:xfrm>
          <a:prstGeom prst="rect">
            <a:avLst/>
          </a:prstGeom>
          <a:solidFill>
            <a:schemeClr val="tx1">
              <a:lumMod val="50000"/>
              <a:lumOff val="50000"/>
            </a:schemeClr>
          </a:solidFill>
          <a:ln>
            <a:solidFill>
              <a:schemeClr val="tx1">
                <a:lumMod val="50000"/>
                <a:lumOff val="50000"/>
              </a:schemeClr>
            </a:solidFill>
          </a:ln>
        </p:spPr>
        <p:txBody>
          <a:bodyPr anchor="ctr">
            <a:normAutofit/>
          </a:bodyPr>
          <a:lstStyle>
            <a:lvl1pPr marL="457200" algn="ctr" defTabSz="914400" rtl="0" eaLnBrk="1" latinLnBrk="0" hangingPunct="1">
              <a:lnSpc>
                <a:spcPct val="85000"/>
              </a:lnSpc>
              <a:spcBef>
                <a:spcPct val="0"/>
              </a:spcBef>
              <a:buNone/>
              <a:defRPr sz="4800" b="0" kern="1200" spc="-50" baseline="0">
                <a:solidFill>
                  <a:schemeClr val="tx1">
                    <a:lumMod val="85000"/>
                    <a:lumOff val="15000"/>
                  </a:schemeClr>
                </a:solidFill>
                <a:latin typeface="+mj-lt"/>
                <a:ea typeface="+mj-ea"/>
                <a:cs typeface="+mj-cs"/>
              </a:defRPr>
            </a:lvl1pPr>
          </a:lstStyle>
          <a:p>
            <a:pPr fontAlgn="auto">
              <a:spcAft>
                <a:spcPts val="0"/>
              </a:spcAft>
              <a:defRPr/>
            </a:pPr>
            <a:endParaRPr lang="en-US" dirty="0">
              <a:solidFill>
                <a:srgbClr val="000000">
                  <a:lumMod val="85000"/>
                  <a:lumOff val="15000"/>
                </a:srgbClr>
              </a:solidFill>
            </a:endParaRPr>
          </a:p>
        </p:txBody>
      </p:sp>
      <p:cxnSp>
        <p:nvCxnSpPr>
          <p:cNvPr id="6" name="Straight Connector 5">
            <a:extLst>
              <a:ext uri="{FF2B5EF4-FFF2-40B4-BE49-F238E27FC236}">
                <a16:creationId xmlns:a16="http://schemas.microsoft.com/office/drawing/2014/main" id="{A6A1EE7A-EA75-4D17-B2FC-69A3FE0ABE74}"/>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1794976"/>
            <a:ext cx="10058400" cy="1512401"/>
          </a:xfrm>
          <a:noFill/>
        </p:spPr>
        <p:txBody>
          <a:bodyPr anchorCtr="0"/>
          <a:lstStyle>
            <a:lvl1pPr algn="ctr">
              <a:lnSpc>
                <a:spcPct val="85000"/>
              </a:lnSpc>
              <a:defRPr sz="4800" b="1" cap="small" baseline="0">
                <a:solidFill>
                  <a:schemeClr val="bg1"/>
                </a:solidFill>
              </a:defRPr>
            </a:lvl1pPr>
          </a:lstStyle>
          <a:p>
            <a:r>
              <a:rPr lang="en-US"/>
              <a:t>Click to edit Master title style</a:t>
            </a:r>
            <a:endParaRPr lang="en-US" dirty="0"/>
          </a:p>
        </p:txBody>
      </p:sp>
      <p:sp>
        <p:nvSpPr>
          <p:cNvPr id="8" name="Date Placeholder 3">
            <a:extLst>
              <a:ext uri="{FF2B5EF4-FFF2-40B4-BE49-F238E27FC236}">
                <a16:creationId xmlns:a16="http://schemas.microsoft.com/office/drawing/2014/main" id="{117EC4CE-E2C2-4DDF-9471-AD3EB427F697}"/>
              </a:ext>
            </a:extLst>
          </p:cNvPr>
          <p:cNvSpPr>
            <a:spLocks noGrp="1"/>
          </p:cNvSpPr>
          <p:nvPr>
            <p:ph type="dt" sz="half" idx="10"/>
          </p:nvPr>
        </p:nvSpPr>
        <p:spPr/>
        <p:txBody>
          <a:bodyPr/>
          <a:lstStyle>
            <a:lvl1pPr>
              <a:defRPr>
                <a:solidFill>
                  <a:srgbClr val="FFFFFF"/>
                </a:solidFill>
              </a:defRPr>
            </a:lvl1pPr>
          </a:lstStyle>
          <a:p>
            <a:endParaRPr lang="en-US" dirty="0"/>
          </a:p>
        </p:txBody>
      </p:sp>
      <p:sp>
        <p:nvSpPr>
          <p:cNvPr id="9" name="Slide Number Placeholder 5">
            <a:extLst>
              <a:ext uri="{FF2B5EF4-FFF2-40B4-BE49-F238E27FC236}">
                <a16:creationId xmlns:a16="http://schemas.microsoft.com/office/drawing/2014/main" id="{8AAA6AEB-4C6D-41AC-89FE-05A9BD14788B}"/>
              </a:ext>
            </a:extLst>
          </p:cNvPr>
          <p:cNvSpPr>
            <a:spLocks noGrp="1"/>
          </p:cNvSpPr>
          <p:nvPr>
            <p:ph type="sldNum" sz="quarter" idx="11"/>
          </p:nvPr>
        </p:nvSpPr>
        <p:spPr/>
        <p:txBody>
          <a:bodyPr/>
          <a:lstStyle>
            <a:lvl1pPr>
              <a:defRPr>
                <a:solidFill>
                  <a:srgbClr val="FFFFFF"/>
                </a:solidFill>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05662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p:bg>
      <p:bgPr>
        <a:solidFill>
          <a:srgbClr val="E6DEDB"/>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2F62-2E8D-4DE9-BA19-575863E2E248}"/>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B2CE0919-3908-421A-B055-97963E0A4063}"/>
              </a:ext>
            </a:extLst>
          </p:cNvPr>
          <p:cNvSpPr>
            <a:spLocks noGrp="1"/>
          </p:cNvSpPr>
          <p:nvPr>
            <p:ph type="body" sz="quarter" idx="12"/>
          </p:nvPr>
        </p:nvSpPr>
        <p:spPr>
          <a:xfrm>
            <a:off x="822325" y="1563688"/>
            <a:ext cx="10507663" cy="4479925"/>
          </a:xfrm>
        </p:spPr>
        <p:txBody>
          <a:bodyPr anchor="t"/>
          <a:lstStyle>
            <a:lvl1pPr>
              <a:lnSpc>
                <a:spcPct val="100000"/>
              </a:lnSpc>
              <a:defRPr/>
            </a:lvl1pPr>
            <a:lvl2pPr marL="898398" indent="-514350">
              <a:buFont typeface="+mj-lt"/>
              <a:buAutoNum type="arabicPeriod"/>
              <a:defRPr sz="2800"/>
            </a:lvl2pPr>
            <a:lvl3pPr marL="1097280" indent="-457200">
              <a:buSzPct val="100000"/>
              <a:buFont typeface="+mj-lt"/>
              <a:buAutoNum type="alphaLcParen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2">
            <a:extLst>
              <a:ext uri="{FF2B5EF4-FFF2-40B4-BE49-F238E27FC236}">
                <a16:creationId xmlns:a16="http://schemas.microsoft.com/office/drawing/2014/main" id="{5502A132-A0AE-4C1E-9B65-26149E671523}"/>
              </a:ext>
            </a:extLst>
          </p:cNvPr>
          <p:cNvSpPr>
            <a:spLocks noGrp="1"/>
          </p:cNvSpPr>
          <p:nvPr>
            <p:ph type="dt" sz="half" idx="13"/>
          </p:nvPr>
        </p:nvSpPr>
        <p:spPr/>
        <p:txBody>
          <a:bodyPr/>
          <a:lstStyle>
            <a:lvl1pPr>
              <a:defRPr>
                <a:solidFill>
                  <a:srgbClr val="FFFFFF"/>
                </a:solidFill>
              </a:defRPr>
            </a:lvl1pPr>
          </a:lstStyle>
          <a:p>
            <a:endParaRPr lang="en-US" dirty="0"/>
          </a:p>
        </p:txBody>
      </p:sp>
      <p:sp>
        <p:nvSpPr>
          <p:cNvPr id="5" name="Slide Number Placeholder 3">
            <a:extLst>
              <a:ext uri="{FF2B5EF4-FFF2-40B4-BE49-F238E27FC236}">
                <a16:creationId xmlns:a16="http://schemas.microsoft.com/office/drawing/2014/main" id="{86A96BD4-DBFF-4E72-9377-E915417E46A1}"/>
              </a:ext>
            </a:extLst>
          </p:cNvPr>
          <p:cNvSpPr>
            <a:spLocks noGrp="1"/>
          </p:cNvSpPr>
          <p:nvPr>
            <p:ph type="sldNum" sz="quarter" idx="14"/>
          </p:nvPr>
        </p:nvSpPr>
        <p:spPr/>
        <p:txBody>
          <a:bodyPr/>
          <a:lstStyle>
            <a:lvl1pPr>
              <a:defRPr>
                <a:solidFill>
                  <a:srgbClr val="FFFFFF"/>
                </a:solidFill>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6464316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01783" y="228600"/>
            <a:ext cx="10279017" cy="1143000"/>
          </a:xfrm>
        </p:spPr>
        <p:txBody>
          <a:bodyPr/>
          <a:lstStyle>
            <a:lvl1pPr algn="l">
              <a:defRPr sz="3200" b="1">
                <a:solidFill>
                  <a:srgbClr val="F15859"/>
                </a:solidFill>
              </a:defRPr>
            </a:lvl1pPr>
          </a:lstStyle>
          <a:p>
            <a:r>
              <a:rPr lang="en-US"/>
              <a:t>Click to edit Master title style</a:t>
            </a:r>
            <a:endParaRPr lang="en-US" dirty="0"/>
          </a:p>
        </p:txBody>
      </p:sp>
      <p:sp>
        <p:nvSpPr>
          <p:cNvPr id="3" name="Content Placeholder 2"/>
          <p:cNvSpPr>
            <a:spLocks noGrp="1"/>
          </p:cNvSpPr>
          <p:nvPr>
            <p:ph idx="1"/>
          </p:nvPr>
        </p:nvSpPr>
        <p:spPr>
          <a:xfrm>
            <a:off x="1201783" y="1562101"/>
            <a:ext cx="10279017" cy="45719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0ABB1449-862E-48B9-9FFB-88F6DD35BE74}"/>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917543414"/>
      </p:ext>
    </p:extLst>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olicy Language Plain">
    <p:spTree>
      <p:nvGrpSpPr>
        <p:cNvPr id="1" name=""/>
        <p:cNvGrpSpPr/>
        <p:nvPr/>
      </p:nvGrpSpPr>
      <p:grpSpPr>
        <a:xfrm>
          <a:off x="0" y="0"/>
          <a:ext cx="0" cy="0"/>
          <a:chOff x="0" y="0"/>
          <a:chExt cx="0" cy="0"/>
        </a:xfrm>
      </p:grpSpPr>
      <p:sp>
        <p:nvSpPr>
          <p:cNvPr id="2" name="Title 1"/>
          <p:cNvSpPr>
            <a:spLocks noGrp="1"/>
          </p:cNvSpPr>
          <p:nvPr>
            <p:ph type="title"/>
          </p:nvPr>
        </p:nvSpPr>
        <p:spPr>
          <a:xfrm>
            <a:off x="1201783" y="228600"/>
            <a:ext cx="10279017" cy="1143000"/>
          </a:xfrm>
        </p:spPr>
        <p:txBody>
          <a:bodyPr/>
          <a:lstStyle>
            <a:lvl1pPr algn="l">
              <a:defRPr sz="3200" b="1">
                <a:solidFill>
                  <a:srgbClr val="F15859"/>
                </a:solidFill>
              </a:defRPr>
            </a:lvl1pPr>
          </a:lstStyle>
          <a:p>
            <a:r>
              <a:rPr lang="en-US"/>
              <a:t>Click to edit Master title style</a:t>
            </a:r>
            <a:endParaRPr lang="en-US" dirty="0"/>
          </a:p>
        </p:txBody>
      </p:sp>
      <p:sp>
        <p:nvSpPr>
          <p:cNvPr id="3" name="Content Placeholder 2"/>
          <p:cNvSpPr>
            <a:spLocks noGrp="1"/>
          </p:cNvSpPr>
          <p:nvPr>
            <p:ph idx="1"/>
          </p:nvPr>
        </p:nvSpPr>
        <p:spPr>
          <a:xfrm>
            <a:off x="1201783" y="1562101"/>
            <a:ext cx="10279017" cy="4571999"/>
          </a:xfrm>
        </p:spPr>
        <p:txBody>
          <a:bodyPr/>
          <a:lstStyle>
            <a:lvl1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1pPr>
            <a:lvl2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2pPr>
            <a:lvl3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3pPr>
            <a:lvl4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4pPr>
            <a:lvl5pPr marL="731520" indent="-457200" defTabSz="457200">
              <a:lnSpc>
                <a:spcPct val="85000"/>
              </a:lnSpc>
              <a:spcBef>
                <a:spcPts val="0"/>
              </a:spcBef>
              <a:spcAft>
                <a:spcPts val="800"/>
              </a:spcAft>
              <a:buNone/>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0ABB1449-862E-48B9-9FFB-88F6DD35BE74}"/>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126745645"/>
      </p:ext>
    </p:extLst>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0120" y="1657350"/>
            <a:ext cx="10363200" cy="1362075"/>
          </a:xfrm>
        </p:spPr>
        <p:txBody>
          <a:bodyPr anchor="t"/>
          <a:lstStyle>
            <a:lvl1pPr algn="ctr">
              <a:defRPr sz="3600" b="1" cap="none"/>
            </a:lvl1pPr>
          </a:lstStyle>
          <a:p>
            <a:r>
              <a:rPr lang="en-US"/>
              <a:t>Click to edit Master title style</a:t>
            </a:r>
            <a:endParaRPr lang="en-US" dirty="0"/>
          </a:p>
        </p:txBody>
      </p:sp>
      <p:sp>
        <p:nvSpPr>
          <p:cNvPr id="3" name="Text Placeholder 2"/>
          <p:cNvSpPr>
            <a:spLocks noGrp="1"/>
          </p:cNvSpPr>
          <p:nvPr>
            <p:ph type="body" idx="1"/>
          </p:nvPr>
        </p:nvSpPr>
        <p:spPr>
          <a:xfrm>
            <a:off x="936752" y="3563113"/>
            <a:ext cx="10363200" cy="1500187"/>
          </a:xfrm>
        </p:spPr>
        <p:txBody>
          <a:bodyPr anchor="ctr"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AC1ECFF-4F2A-4FB7-BFFF-1275427B6118}"/>
              </a:ext>
            </a:extLst>
          </p:cNvPr>
          <p:cNvSpPr>
            <a:spLocks noGrp="1"/>
          </p:cNvSpPr>
          <p:nvPr>
            <p:ph type="sldNum" sz="quarter" idx="12"/>
          </p:nvPr>
        </p:nvSpPr>
        <p:spPr>
          <a:xfrm>
            <a:off x="8839200" y="632460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489113105"/>
      </p:ext>
    </p:extLst>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2104" y="228600"/>
            <a:ext cx="10750296" cy="1143000"/>
          </a:xfrm>
        </p:spPr>
        <p:txBody>
          <a:bodyPr/>
          <a:lstStyle>
            <a:lvl1pPr>
              <a:defRPr sz="3200"/>
            </a:lvl1p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8C00DCDD-90A5-4952-81F4-92123B4EAAA1}"/>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723347947"/>
      </p:ext>
    </p:extLst>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Language Callout">
    <p:spTree>
      <p:nvGrpSpPr>
        <p:cNvPr id="1" name=""/>
        <p:cNvGrpSpPr/>
        <p:nvPr/>
      </p:nvGrpSpPr>
      <p:grpSpPr>
        <a:xfrm>
          <a:off x="0" y="0"/>
          <a:ext cx="0" cy="0"/>
          <a:chOff x="0" y="0"/>
          <a:chExt cx="0" cy="0"/>
        </a:xfrm>
      </p:grpSpPr>
      <p:sp>
        <p:nvSpPr>
          <p:cNvPr id="2" name="Title 1"/>
          <p:cNvSpPr>
            <a:spLocks noGrp="1"/>
          </p:cNvSpPr>
          <p:nvPr>
            <p:ph type="title"/>
          </p:nvPr>
        </p:nvSpPr>
        <p:spPr>
          <a:xfrm>
            <a:off x="768096" y="228600"/>
            <a:ext cx="10661904"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36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8C00DCDD-90A5-4952-81F4-92123B4EAAA1}"/>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1190700419"/>
      </p:ext>
    </p:extLst>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930400" y="1524000"/>
            <a:ext cx="45741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30400" y="2174875"/>
            <a:ext cx="45720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07200" y="1524000"/>
            <a:ext cx="4978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807200" y="2133600"/>
            <a:ext cx="4978400" cy="40386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61B78374-BB71-4951-832A-2FC8549C49A5}"/>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669829539"/>
      </p:ext>
    </p:extLst>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280FEC86-8ECF-47B8-99C7-35474CBB9FCF}"/>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2857435985"/>
      </p:ext>
    </p:extLst>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2151BD-6040-4772-B42F-E12D11DCC5B2}"/>
              </a:ext>
            </a:extLst>
          </p:cNvPr>
          <p:cNvSpPr>
            <a:spLocks noGrp="1"/>
          </p:cNvSpPr>
          <p:nvPr>
            <p:ph type="sldNum" sz="quarter" idx="12"/>
          </p:nvPr>
        </p:nvSpPr>
        <p:spPr>
          <a:xfrm>
            <a:off x="8737600" y="6356351"/>
            <a:ext cx="2844800" cy="365125"/>
          </a:xfrm>
        </p:spPr>
        <p:txBody>
          <a:bodyPr/>
          <a:lstStyle>
            <a:lvl1pPr>
              <a:defRPr/>
            </a:lvl1pPr>
          </a:lstStyle>
          <a:p>
            <a:fld id="{D4265962-22B0-44D0-B336-3E199CF3F3A5}" type="slidenum">
              <a:rPr lang="en-US" smtClean="0"/>
              <a:t>‹#›</a:t>
            </a:fld>
            <a:endParaRPr lang="en-US" dirty="0"/>
          </a:p>
        </p:txBody>
      </p:sp>
    </p:spTree>
    <p:extLst>
      <p:ext uri="{BB962C8B-B14F-4D97-AF65-F5344CB8AC3E}">
        <p14:creationId xmlns:p14="http://schemas.microsoft.com/office/powerpoint/2010/main" val="3590479500"/>
      </p:ext>
    </p:extLst>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a:extLst>
              <a:ext uri="{FF2B5EF4-FFF2-40B4-BE49-F238E27FC236}">
                <a16:creationId xmlns:a16="http://schemas.microsoft.com/office/drawing/2014/main" id="{36AC9BA4-FDCB-4E91-AAAC-240A8A85B31E}"/>
              </a:ext>
            </a:extLst>
          </p:cNvPr>
          <p:cNvSpPr>
            <a:spLocks noGrp="1"/>
          </p:cNvSpPr>
          <p:nvPr>
            <p:ph type="title"/>
          </p:nvPr>
        </p:nvSpPr>
        <p:spPr bwMode="auto">
          <a:xfrm>
            <a:off x="1371600" y="228600"/>
            <a:ext cx="1005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1028" name="Text Placeholder 2">
            <a:extLst>
              <a:ext uri="{FF2B5EF4-FFF2-40B4-BE49-F238E27FC236}">
                <a16:creationId xmlns:a16="http://schemas.microsoft.com/office/drawing/2014/main" id="{0107542F-D113-43B4-97C5-4091B58F392D}"/>
              </a:ext>
            </a:extLst>
          </p:cNvPr>
          <p:cNvSpPr>
            <a:spLocks noGrp="1"/>
          </p:cNvSpPr>
          <p:nvPr>
            <p:ph type="body" idx="1"/>
          </p:nvPr>
        </p:nvSpPr>
        <p:spPr bwMode="auto">
          <a:xfrm>
            <a:off x="1371600" y="1463040"/>
            <a:ext cx="10058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10" name="Slide Number Placeholder 5">
            <a:extLst>
              <a:ext uri="{FF2B5EF4-FFF2-40B4-BE49-F238E27FC236}">
                <a16:creationId xmlns:a16="http://schemas.microsoft.com/office/drawing/2014/main" id="{26324B86-CB4A-4D82-8047-E175DC02CB92}"/>
              </a:ext>
            </a:extLst>
          </p:cNvPr>
          <p:cNvSpPr>
            <a:spLocks noGrp="1"/>
          </p:cNvSpPr>
          <p:nvPr>
            <p:ph type="sldNum" sz="quarter" idx="4"/>
          </p:nvPr>
        </p:nvSpPr>
        <p:spPr>
          <a:xfrm>
            <a:off x="9042400" y="6324601"/>
            <a:ext cx="28448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Calibri" charset="0"/>
                <a:ea typeface="ＭＳ Ｐゴシック" charset="-128"/>
              </a:defRPr>
            </a:lvl1pPr>
          </a:lstStyle>
          <a:p>
            <a:fld id="{D4265962-22B0-44D0-B336-3E199CF3F3A5}" type="slidenum">
              <a:rPr lang="en-US" smtClean="0"/>
              <a:t>‹#›</a:t>
            </a:fld>
            <a:endParaRPr lang="en-US" dirty="0"/>
          </a:p>
        </p:txBody>
      </p:sp>
      <p:cxnSp>
        <p:nvCxnSpPr>
          <p:cNvPr id="3" name="Straight Connector 2">
            <a:extLst>
              <a:ext uri="{FF2B5EF4-FFF2-40B4-BE49-F238E27FC236}">
                <a16:creationId xmlns:a16="http://schemas.microsoft.com/office/drawing/2014/main" id="{6D025328-C935-4495-B370-8780702F2A39}"/>
              </a:ext>
            </a:extLst>
          </p:cNvPr>
          <p:cNvCxnSpPr/>
          <p:nvPr/>
        </p:nvCxnSpPr>
        <p:spPr>
          <a:xfrm flipV="1">
            <a:off x="508000" y="152400"/>
            <a:ext cx="0" cy="5943600"/>
          </a:xfrm>
          <a:prstGeom prst="line">
            <a:avLst/>
          </a:prstGeom>
          <a:ln w="25400"/>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72D9250E-1E65-4B86-925D-9FB7052A6D89}"/>
              </a:ext>
            </a:extLst>
          </p:cNvPr>
          <p:cNvCxnSpPr/>
          <p:nvPr/>
        </p:nvCxnSpPr>
        <p:spPr>
          <a:xfrm flipV="1">
            <a:off x="609600" y="397764"/>
            <a:ext cx="0" cy="6003036"/>
          </a:xfrm>
          <a:prstGeom prst="line">
            <a:avLst/>
          </a:prstGeom>
          <a:ln w="25400">
            <a:solidFill>
              <a:srgbClr val="F15859"/>
            </a:solidFill>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78461A65-9197-4775-8B7B-A2A96D588947}"/>
              </a:ext>
            </a:extLst>
          </p:cNvPr>
          <p:cNvCxnSpPr>
            <a:cxnSpLocks/>
          </p:cNvCxnSpPr>
          <p:nvPr/>
        </p:nvCxnSpPr>
        <p:spPr>
          <a:xfrm>
            <a:off x="812800" y="6553200"/>
            <a:ext cx="10261600" cy="0"/>
          </a:xfrm>
          <a:prstGeom prst="line">
            <a:avLst/>
          </a:prstGeom>
          <a:ln w="25400">
            <a:solidFill>
              <a:srgbClr val="F15859"/>
            </a:solidFill>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55982101-5BA7-4073-87EC-412F19F7477B}"/>
              </a:ext>
            </a:extLst>
          </p:cNvPr>
          <p:cNvCxnSpPr>
            <a:cxnSpLocks/>
          </p:cNvCxnSpPr>
          <p:nvPr/>
        </p:nvCxnSpPr>
        <p:spPr>
          <a:xfrm>
            <a:off x="502920" y="6629400"/>
            <a:ext cx="11287760" cy="0"/>
          </a:xfrm>
          <a:prstGeom prst="line">
            <a:avLst/>
          </a:prstGeom>
          <a:ln w="25400">
            <a:solidFill>
              <a:schemeClr val="tx1"/>
            </a:solidFill>
          </a:ln>
        </p:spPr>
        <p:style>
          <a:lnRef idx="1">
            <a:schemeClr val="dk1"/>
          </a:lnRef>
          <a:fillRef idx="0">
            <a:schemeClr val="dk1"/>
          </a:fillRef>
          <a:effectRef idx="0">
            <a:schemeClr val="dk1"/>
          </a:effectRef>
          <a:fontRef idx="minor">
            <a:schemeClr val="tx1"/>
          </a:fontRef>
        </p:style>
      </p:cxnSp>
      <p:pic>
        <p:nvPicPr>
          <p:cNvPr id="7" name="Picture 6">
            <a:extLst>
              <a:ext uri="{FF2B5EF4-FFF2-40B4-BE49-F238E27FC236}">
                <a16:creationId xmlns:a16="http://schemas.microsoft.com/office/drawing/2014/main" id="{AD47CD61-1754-4D79-92F5-7DBD2EC31EE5}"/>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84721" y="6184262"/>
            <a:ext cx="1865758" cy="505464"/>
          </a:xfrm>
          <a:prstGeom prst="rect">
            <a:avLst/>
          </a:prstGeom>
        </p:spPr>
      </p:pic>
    </p:spTree>
    <p:extLst>
      <p:ext uri="{BB962C8B-B14F-4D97-AF65-F5344CB8AC3E}">
        <p14:creationId xmlns:p14="http://schemas.microsoft.com/office/powerpoint/2010/main" val="12054363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63" r:id="rId4"/>
    <p:sldLayoutId id="2147483664" r:id="rId5"/>
    <p:sldLayoutId id="2147483665" r:id="rId6"/>
    <p:sldLayoutId id="2147483666" r:id="rId7"/>
    <p:sldLayoutId id="2147483667" r:id="rId8"/>
    <p:sldLayoutId id="2147483668" r:id="rId9"/>
    <p:sldLayoutId id="2147483670" r:id="rId10"/>
    <p:sldLayoutId id="2147483671" r:id="rId11"/>
    <p:sldLayoutId id="2147483672" r:id="rId12"/>
    <p:sldLayoutId id="2147483673" r:id="rId13"/>
    <p:sldLayoutId id="2147483674" r:id="rId14"/>
    <p:sldLayoutId id="2147483675" r:id="rId15"/>
  </p:sldLayoutIdLst>
  <p:transition>
    <p:wipe/>
  </p:transition>
  <p:hf hdr="0" ftr="0" dt="0"/>
  <p:txStyles>
    <p:titleStyle>
      <a:lvl1pPr algn="l" rtl="0" eaLnBrk="1" fontAlgn="base" hangingPunct="1">
        <a:spcBef>
          <a:spcPct val="0"/>
        </a:spcBef>
        <a:spcAft>
          <a:spcPct val="0"/>
        </a:spcAft>
        <a:defRPr sz="3200" b="1" kern="1200">
          <a:solidFill>
            <a:srgbClr val="EF4343"/>
          </a:solidFill>
          <a:latin typeface="+mj-lt"/>
          <a:ea typeface="ＭＳ Ｐゴシック" charset="0"/>
          <a:cs typeface="ＭＳ Ｐゴシック" charset="0"/>
        </a:defRPr>
      </a:lvl1pPr>
      <a:lvl2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2pPr>
      <a:lvl3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3pPr>
      <a:lvl4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4pPr>
      <a:lvl5pPr algn="l" rtl="0" eaLnBrk="1" fontAlgn="base" hangingPunct="1">
        <a:spcBef>
          <a:spcPct val="0"/>
        </a:spcBef>
        <a:spcAft>
          <a:spcPct val="0"/>
        </a:spcAft>
        <a:defRPr sz="4000" b="1">
          <a:solidFill>
            <a:srgbClr val="993300"/>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6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cief.org/" TargetMode="Externa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hyperlink" Target="mailto:mcief@mcief.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AF51C4-EC02-4FBE-96EA-2F1BCD8BA321}"/>
              </a:ext>
            </a:extLst>
          </p:cNvPr>
          <p:cNvSpPr>
            <a:spLocks noGrp="1"/>
          </p:cNvSpPr>
          <p:nvPr>
            <p:ph type="title"/>
          </p:nvPr>
        </p:nvSpPr>
        <p:spPr>
          <a:xfrm>
            <a:off x="960120" y="432620"/>
            <a:ext cx="10363200" cy="2221804"/>
          </a:xfrm>
        </p:spPr>
        <p:txBody>
          <a:bodyPr/>
          <a:lstStyle/>
          <a:p>
            <a:endParaRPr lang="en-US" dirty="0"/>
          </a:p>
        </p:txBody>
      </p:sp>
      <p:sp>
        <p:nvSpPr>
          <p:cNvPr id="6" name="Text Placeholder 5">
            <a:extLst>
              <a:ext uri="{FF2B5EF4-FFF2-40B4-BE49-F238E27FC236}">
                <a16:creationId xmlns:a16="http://schemas.microsoft.com/office/drawing/2014/main" id="{CBDBA4A8-928F-4B9A-82C1-B5EA9B8A4F17}"/>
              </a:ext>
            </a:extLst>
          </p:cNvPr>
          <p:cNvSpPr>
            <a:spLocks noGrp="1"/>
          </p:cNvSpPr>
          <p:nvPr>
            <p:ph type="body" idx="1"/>
          </p:nvPr>
        </p:nvSpPr>
        <p:spPr>
          <a:xfrm>
            <a:off x="936752" y="2871019"/>
            <a:ext cx="10363200" cy="3023419"/>
          </a:xfrm>
        </p:spPr>
        <p:txBody>
          <a:bodyPr/>
          <a:lstStyle/>
          <a:p>
            <a:endParaRPr lang="en-US" sz="3600" b="1" dirty="0">
              <a:solidFill>
                <a:srgbClr val="C00000"/>
              </a:solidFill>
            </a:endParaRPr>
          </a:p>
          <a:p>
            <a:r>
              <a:rPr lang="en-US" sz="3600" b="1" dirty="0">
                <a:solidFill>
                  <a:srgbClr val="C00000"/>
                </a:solidFill>
              </a:rPr>
              <a:t>WELCOME TO THE MONTHLY </a:t>
            </a:r>
            <a:br>
              <a:rPr lang="en-US" sz="3600" b="1" dirty="0">
                <a:solidFill>
                  <a:srgbClr val="C00000"/>
                </a:solidFill>
              </a:rPr>
            </a:br>
            <a:r>
              <a:rPr lang="en-US" sz="3600" b="1" dirty="0">
                <a:solidFill>
                  <a:srgbClr val="C00000"/>
                </a:solidFill>
              </a:rPr>
              <a:t>“TRUCK STOP” WEBINAR</a:t>
            </a:r>
            <a:br>
              <a:rPr lang="en-US" sz="2800" b="1" dirty="0">
                <a:solidFill>
                  <a:srgbClr val="C00000"/>
                </a:solidFill>
              </a:rPr>
            </a:br>
            <a:br>
              <a:rPr lang="en-US" sz="2800" b="1" dirty="0">
                <a:solidFill>
                  <a:srgbClr val="C00000"/>
                </a:solidFill>
              </a:rPr>
            </a:br>
            <a:r>
              <a:rPr lang="en-US" sz="2400" b="1" dirty="0">
                <a:solidFill>
                  <a:srgbClr val="C00000"/>
                </a:solidFill>
              </a:rPr>
              <a:t>TRUCK STOPS ARE PRESENTED THE SECOND </a:t>
            </a:r>
            <a:br>
              <a:rPr lang="en-US" sz="2400" b="1" dirty="0">
                <a:solidFill>
                  <a:srgbClr val="C00000"/>
                </a:solidFill>
              </a:rPr>
            </a:br>
            <a:r>
              <a:rPr lang="en-US" sz="2400" b="1" dirty="0">
                <a:solidFill>
                  <a:srgbClr val="C00000"/>
                </a:solidFill>
              </a:rPr>
              <a:t>THURSDAY OF THE MONTH AT 2:00 P.M. ET</a:t>
            </a:r>
            <a:br>
              <a:rPr lang="en-US" sz="2400" b="1" dirty="0">
                <a:solidFill>
                  <a:srgbClr val="C00000"/>
                </a:solidFill>
              </a:rPr>
            </a:br>
            <a:br>
              <a:rPr lang="en-US" sz="2400" b="1" dirty="0">
                <a:solidFill>
                  <a:srgbClr val="C00000"/>
                </a:solidFill>
              </a:rPr>
            </a:br>
            <a:endParaRPr lang="en-US" sz="2400" b="1" dirty="0">
              <a:solidFill>
                <a:srgbClr val="C00000"/>
              </a:solidFill>
            </a:endParaRPr>
          </a:p>
        </p:txBody>
      </p:sp>
      <p:sp>
        <p:nvSpPr>
          <p:cNvPr id="4" name="Slide Number Placeholder 3">
            <a:extLst>
              <a:ext uri="{FF2B5EF4-FFF2-40B4-BE49-F238E27FC236}">
                <a16:creationId xmlns:a16="http://schemas.microsoft.com/office/drawing/2014/main" id="{0797FA35-2797-4C06-915C-B1C49521F247}"/>
              </a:ext>
            </a:extLst>
          </p:cNvPr>
          <p:cNvSpPr>
            <a:spLocks noGrp="1"/>
          </p:cNvSpPr>
          <p:nvPr>
            <p:ph type="sldNum" sz="quarter" idx="12"/>
          </p:nvPr>
        </p:nvSpPr>
        <p:spPr/>
        <p:txBody>
          <a:bodyPr/>
          <a:lstStyle/>
          <a:p>
            <a:fld id="{D4265962-22B0-44D0-B336-3E199CF3F3A5}" type="slidenum">
              <a:rPr lang="en-US" smtClean="0"/>
              <a:t>1</a:t>
            </a:fld>
            <a:endParaRPr lang="en-US" dirty="0"/>
          </a:p>
        </p:txBody>
      </p:sp>
      <p:pic>
        <p:nvPicPr>
          <p:cNvPr id="10" name="Picture 9" descr="A picture containing text, clipart&#10;&#10;Description automatically generated">
            <a:extLst>
              <a:ext uri="{FF2B5EF4-FFF2-40B4-BE49-F238E27FC236}">
                <a16:creationId xmlns:a16="http://schemas.microsoft.com/office/drawing/2014/main" id="{92A5506D-F2DD-4B74-869C-2B45F3B72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2190" y="540779"/>
            <a:ext cx="5042517" cy="1900078"/>
          </a:xfrm>
          <a:prstGeom prst="rect">
            <a:avLst/>
          </a:prstGeom>
        </p:spPr>
      </p:pic>
    </p:spTree>
    <p:extLst>
      <p:ext uri="{BB962C8B-B14F-4D97-AF65-F5344CB8AC3E}">
        <p14:creationId xmlns:p14="http://schemas.microsoft.com/office/powerpoint/2010/main" val="1015759672"/>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CEB48-6D37-B841-005E-6F440C23002B}"/>
              </a:ext>
            </a:extLst>
          </p:cNvPr>
          <p:cNvSpPr>
            <a:spLocks noGrp="1"/>
          </p:cNvSpPr>
          <p:nvPr>
            <p:ph type="title"/>
          </p:nvPr>
        </p:nvSpPr>
        <p:spPr/>
        <p:txBody>
          <a:bodyPr/>
          <a:lstStyle/>
          <a:p>
            <a:r>
              <a:rPr lang="en-US" sz="4000" dirty="0">
                <a:latin typeface="+mn-lt"/>
              </a:rPr>
              <a:t>FRAUDULENT DOUBLE BROKERAGE OR DOUBLE BROKERAGE SCAM CONT.</a:t>
            </a:r>
            <a:endParaRPr lang="en-US" sz="4000" dirty="0"/>
          </a:p>
        </p:txBody>
      </p:sp>
      <p:sp>
        <p:nvSpPr>
          <p:cNvPr id="3" name="Content Placeholder 2">
            <a:extLst>
              <a:ext uri="{FF2B5EF4-FFF2-40B4-BE49-F238E27FC236}">
                <a16:creationId xmlns:a16="http://schemas.microsoft.com/office/drawing/2014/main" id="{8CD5E695-878E-E3AA-A1EB-8AA1F9B5D117}"/>
              </a:ext>
            </a:extLst>
          </p:cNvPr>
          <p:cNvSpPr>
            <a:spLocks noGrp="1"/>
          </p:cNvSpPr>
          <p:nvPr>
            <p:ph idx="1"/>
          </p:nvPr>
        </p:nvSpPr>
        <p:spPr/>
        <p:txBody>
          <a:bodyPr/>
          <a:lstStyle/>
          <a:p>
            <a:pPr lvl="1"/>
            <a:r>
              <a:rPr lang="en-US" sz="2800" dirty="0"/>
              <a:t>The fraudulent actor then communicates with the real broker and the fraudulent actor agrees to transport this load</a:t>
            </a:r>
          </a:p>
          <a:p>
            <a:pPr lvl="2"/>
            <a:r>
              <a:rPr lang="en-US" sz="2800" dirty="0"/>
              <a:t>The fraudulent actor poses as Phillips Transportation, LLC, a legitimate motor carrier, by taking information from FMCSA as well as Phillips Transportation, LLC’s website.  The fraudulent actor posing as Phillips Transportation LLC contacts Ruke Logistics, LLC and agrees to transport the load</a:t>
            </a:r>
          </a:p>
        </p:txBody>
      </p:sp>
      <p:sp>
        <p:nvSpPr>
          <p:cNvPr id="4" name="Slide Number Placeholder 3">
            <a:extLst>
              <a:ext uri="{FF2B5EF4-FFF2-40B4-BE49-F238E27FC236}">
                <a16:creationId xmlns:a16="http://schemas.microsoft.com/office/drawing/2014/main" id="{1E100727-BCDF-9D1D-2C99-96199BBC7F8E}"/>
              </a:ext>
            </a:extLst>
          </p:cNvPr>
          <p:cNvSpPr>
            <a:spLocks noGrp="1"/>
          </p:cNvSpPr>
          <p:nvPr>
            <p:ph type="sldNum" sz="quarter" idx="12"/>
          </p:nvPr>
        </p:nvSpPr>
        <p:spPr/>
        <p:txBody>
          <a:bodyPr/>
          <a:lstStyle/>
          <a:p>
            <a:fld id="{D4265962-22B0-44D0-B336-3E199CF3F3A5}" type="slidenum">
              <a:rPr lang="en-US" smtClean="0"/>
              <a:t>10</a:t>
            </a:fld>
            <a:endParaRPr lang="en-US" dirty="0"/>
          </a:p>
        </p:txBody>
      </p:sp>
    </p:spTree>
    <p:extLst>
      <p:ext uri="{BB962C8B-B14F-4D97-AF65-F5344CB8AC3E}">
        <p14:creationId xmlns:p14="http://schemas.microsoft.com/office/powerpoint/2010/main" val="820753651"/>
      </p:ext>
    </p:extLst>
  </p:cSld>
  <p:clrMapOvr>
    <a:masterClrMapping/>
  </p:clrMapOvr>
  <p:transition>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5807-9E04-9740-EA42-0CA5485302A6}"/>
              </a:ext>
            </a:extLst>
          </p:cNvPr>
          <p:cNvSpPr>
            <a:spLocks noGrp="1"/>
          </p:cNvSpPr>
          <p:nvPr>
            <p:ph type="title"/>
          </p:nvPr>
        </p:nvSpPr>
        <p:spPr/>
        <p:txBody>
          <a:bodyPr/>
          <a:lstStyle/>
          <a:p>
            <a:r>
              <a:rPr lang="en-US" sz="4000" dirty="0">
                <a:latin typeface="+mn-lt"/>
              </a:rPr>
              <a:t>FRAUDULENT DOUBLE BROKERAGE OR DOUBLE BROKERAGE SCAM CONT.</a:t>
            </a:r>
            <a:endParaRPr lang="en-US" sz="4000" dirty="0"/>
          </a:p>
        </p:txBody>
      </p:sp>
      <p:sp>
        <p:nvSpPr>
          <p:cNvPr id="3" name="Content Placeholder 2">
            <a:extLst>
              <a:ext uri="{FF2B5EF4-FFF2-40B4-BE49-F238E27FC236}">
                <a16:creationId xmlns:a16="http://schemas.microsoft.com/office/drawing/2014/main" id="{3A2D6DFA-BDA0-F611-CECD-066750120078}"/>
              </a:ext>
            </a:extLst>
          </p:cNvPr>
          <p:cNvSpPr>
            <a:spLocks noGrp="1"/>
          </p:cNvSpPr>
          <p:nvPr>
            <p:ph idx="1"/>
          </p:nvPr>
        </p:nvSpPr>
        <p:spPr/>
        <p:txBody>
          <a:bodyPr/>
          <a:lstStyle/>
          <a:p>
            <a:pPr lvl="1"/>
            <a:r>
              <a:rPr lang="en-US" dirty="0"/>
              <a:t>The fraudulent actor then turns around and takes that same load and reposts it on a load board, usually offering extraordinarily high freight rates for transportation of the load</a:t>
            </a:r>
          </a:p>
          <a:p>
            <a:pPr lvl="2"/>
            <a:r>
              <a:rPr lang="en-US" sz="2400" dirty="0"/>
              <a:t>The fraudulent actor posing as Moseley Logistics, LLC, a legitimate broker, reposts the same load on a load board offering $10,000 in freight rates for someone to transport the load.  Your insured/motor carrier sees the load offered by the fraudulent actor posing as Moseley Logistics, LLC.  Your insured/motor carrier agrees to transport the load believing that Moseley Logistics, LLC is the broker on this load.  Your insured/motor carrier transports the load.  Your insured delivers the load and provides proof of delivery to the fraudulent actor posing as Moseley Logistics, LLC</a:t>
            </a:r>
          </a:p>
        </p:txBody>
      </p:sp>
      <p:sp>
        <p:nvSpPr>
          <p:cNvPr id="4" name="Slide Number Placeholder 3">
            <a:extLst>
              <a:ext uri="{FF2B5EF4-FFF2-40B4-BE49-F238E27FC236}">
                <a16:creationId xmlns:a16="http://schemas.microsoft.com/office/drawing/2014/main" id="{8EF21CC3-A7DA-7B0B-D2C8-0BE7E88D0141}"/>
              </a:ext>
            </a:extLst>
          </p:cNvPr>
          <p:cNvSpPr>
            <a:spLocks noGrp="1"/>
          </p:cNvSpPr>
          <p:nvPr>
            <p:ph type="sldNum" sz="quarter" idx="12"/>
          </p:nvPr>
        </p:nvSpPr>
        <p:spPr/>
        <p:txBody>
          <a:bodyPr/>
          <a:lstStyle/>
          <a:p>
            <a:fld id="{D4265962-22B0-44D0-B336-3E199CF3F3A5}" type="slidenum">
              <a:rPr lang="en-US" smtClean="0"/>
              <a:t>11</a:t>
            </a:fld>
            <a:endParaRPr lang="en-US" dirty="0"/>
          </a:p>
        </p:txBody>
      </p:sp>
    </p:spTree>
    <p:extLst>
      <p:ext uri="{BB962C8B-B14F-4D97-AF65-F5344CB8AC3E}">
        <p14:creationId xmlns:p14="http://schemas.microsoft.com/office/powerpoint/2010/main" val="2267557532"/>
      </p:ext>
    </p:extLst>
  </p:cSld>
  <p:clrMapOvr>
    <a:masterClrMapping/>
  </p:clrMapOvr>
  <p:transition>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FE008-8DD9-1C80-E036-91B2E80A420C}"/>
              </a:ext>
            </a:extLst>
          </p:cNvPr>
          <p:cNvSpPr>
            <a:spLocks noGrp="1"/>
          </p:cNvSpPr>
          <p:nvPr>
            <p:ph type="title"/>
          </p:nvPr>
        </p:nvSpPr>
        <p:spPr/>
        <p:txBody>
          <a:bodyPr/>
          <a:lstStyle/>
          <a:p>
            <a:r>
              <a:rPr lang="en-US" sz="4000" dirty="0">
                <a:latin typeface="+mn-lt"/>
              </a:rPr>
              <a:t>FRAUDULENT DOUBLE BROKERAGE OR DOUBLE BROKERAGE SCAM CONT.</a:t>
            </a:r>
            <a:endParaRPr lang="en-US" sz="4000" dirty="0"/>
          </a:p>
        </p:txBody>
      </p:sp>
      <p:sp>
        <p:nvSpPr>
          <p:cNvPr id="3" name="Content Placeholder 2">
            <a:extLst>
              <a:ext uri="{FF2B5EF4-FFF2-40B4-BE49-F238E27FC236}">
                <a16:creationId xmlns:a16="http://schemas.microsoft.com/office/drawing/2014/main" id="{CEB9A3AB-5E60-0DBC-AFDB-7195F076D078}"/>
              </a:ext>
            </a:extLst>
          </p:cNvPr>
          <p:cNvSpPr>
            <a:spLocks noGrp="1"/>
          </p:cNvSpPr>
          <p:nvPr>
            <p:ph idx="1"/>
          </p:nvPr>
        </p:nvSpPr>
        <p:spPr/>
        <p:txBody>
          <a:bodyPr/>
          <a:lstStyle/>
          <a:p>
            <a:pPr lvl="1"/>
            <a:r>
              <a:rPr lang="en-US" dirty="0"/>
              <a:t>The fraudulent actor then presents the proof of delivery it received from the delivering carrier to the real broker and the fraudulent actor receives payment from the real broker from the transportation efforts of the inured/motor carrier</a:t>
            </a:r>
          </a:p>
          <a:p>
            <a:pPr lvl="2"/>
            <a:r>
              <a:rPr lang="en-US" sz="2400" dirty="0"/>
              <a:t>Fraudulent actor posing as Phillips Transportation, LLC sends the proof of delivery to Ruke Logistics, LLC (the real broker).  Ruke Logistics, LLC sees the load has been delivered and pays the fraudulent actor posing as Phillips Transportation, LLC</a:t>
            </a:r>
          </a:p>
          <a:p>
            <a:pPr lvl="2"/>
            <a:r>
              <a:rPr lang="en-US" sz="2400" dirty="0"/>
              <a:t>The fraudulent actor never pays your insured/motor carrier</a:t>
            </a:r>
          </a:p>
        </p:txBody>
      </p:sp>
      <p:sp>
        <p:nvSpPr>
          <p:cNvPr id="4" name="Slide Number Placeholder 3">
            <a:extLst>
              <a:ext uri="{FF2B5EF4-FFF2-40B4-BE49-F238E27FC236}">
                <a16:creationId xmlns:a16="http://schemas.microsoft.com/office/drawing/2014/main" id="{5D220F42-77FB-3B39-BB2D-D5EFEAC3C805}"/>
              </a:ext>
            </a:extLst>
          </p:cNvPr>
          <p:cNvSpPr>
            <a:spLocks noGrp="1"/>
          </p:cNvSpPr>
          <p:nvPr>
            <p:ph type="sldNum" sz="quarter" idx="12"/>
          </p:nvPr>
        </p:nvSpPr>
        <p:spPr/>
        <p:txBody>
          <a:bodyPr/>
          <a:lstStyle/>
          <a:p>
            <a:fld id="{D4265962-22B0-44D0-B336-3E199CF3F3A5}" type="slidenum">
              <a:rPr lang="en-US" smtClean="0"/>
              <a:t>12</a:t>
            </a:fld>
            <a:endParaRPr lang="en-US" dirty="0"/>
          </a:p>
        </p:txBody>
      </p:sp>
    </p:spTree>
    <p:extLst>
      <p:ext uri="{BB962C8B-B14F-4D97-AF65-F5344CB8AC3E}">
        <p14:creationId xmlns:p14="http://schemas.microsoft.com/office/powerpoint/2010/main" val="849916436"/>
      </p:ext>
    </p:extLst>
  </p:cSld>
  <p:clrMapOvr>
    <a:masterClrMapping/>
  </p:clrMapOvr>
  <p:transition>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41546-3CB1-1D4E-072E-C03D87D1F881}"/>
              </a:ext>
            </a:extLst>
          </p:cNvPr>
          <p:cNvSpPr>
            <a:spLocks noGrp="1"/>
          </p:cNvSpPr>
          <p:nvPr>
            <p:ph type="title"/>
          </p:nvPr>
        </p:nvSpPr>
        <p:spPr/>
        <p:txBody>
          <a:bodyPr/>
          <a:lstStyle/>
          <a:p>
            <a:r>
              <a:rPr lang="en-US" sz="4000" dirty="0">
                <a:latin typeface="+mn-lt"/>
              </a:rPr>
              <a:t>WHO IS THE FRAUDULENT ACTOR?</a:t>
            </a:r>
          </a:p>
        </p:txBody>
      </p:sp>
      <p:sp>
        <p:nvSpPr>
          <p:cNvPr id="3" name="Content Placeholder 2">
            <a:extLst>
              <a:ext uri="{FF2B5EF4-FFF2-40B4-BE49-F238E27FC236}">
                <a16:creationId xmlns:a16="http://schemas.microsoft.com/office/drawing/2014/main" id="{61DEB6B6-8583-3676-F67B-36D6255C63E9}"/>
              </a:ext>
            </a:extLst>
          </p:cNvPr>
          <p:cNvSpPr>
            <a:spLocks noGrp="1"/>
          </p:cNvSpPr>
          <p:nvPr>
            <p:ph idx="1"/>
          </p:nvPr>
        </p:nvSpPr>
        <p:spPr/>
        <p:txBody>
          <a:bodyPr/>
          <a:lstStyle/>
          <a:p>
            <a:r>
              <a:rPr lang="en-US" sz="3200" dirty="0"/>
              <a:t>The fraudulent actor can be an entity that is engaging in fraudulent behavior that has authority with FMCSA either as a broker or a motor carrier</a:t>
            </a:r>
          </a:p>
          <a:p>
            <a:r>
              <a:rPr lang="en-US" sz="3200" dirty="0"/>
              <a:t>BUT more commonly these fraudulent actors are not even the companies that they are claiming to be but are individuals, sometimes not even in the United States, posing as motor carriers or brokers</a:t>
            </a:r>
          </a:p>
          <a:p>
            <a:endParaRPr lang="en-US" dirty="0"/>
          </a:p>
        </p:txBody>
      </p:sp>
      <p:sp>
        <p:nvSpPr>
          <p:cNvPr id="4" name="Slide Number Placeholder 3">
            <a:extLst>
              <a:ext uri="{FF2B5EF4-FFF2-40B4-BE49-F238E27FC236}">
                <a16:creationId xmlns:a16="http://schemas.microsoft.com/office/drawing/2014/main" id="{C0331EA3-CC57-AA09-7FAB-940230D43230}"/>
              </a:ext>
            </a:extLst>
          </p:cNvPr>
          <p:cNvSpPr>
            <a:spLocks noGrp="1"/>
          </p:cNvSpPr>
          <p:nvPr>
            <p:ph type="sldNum" sz="quarter" idx="12"/>
          </p:nvPr>
        </p:nvSpPr>
        <p:spPr/>
        <p:txBody>
          <a:bodyPr/>
          <a:lstStyle/>
          <a:p>
            <a:fld id="{D4265962-22B0-44D0-B336-3E199CF3F3A5}" type="slidenum">
              <a:rPr lang="en-US" smtClean="0"/>
              <a:t>13</a:t>
            </a:fld>
            <a:endParaRPr lang="en-US" dirty="0"/>
          </a:p>
        </p:txBody>
      </p:sp>
    </p:spTree>
    <p:extLst>
      <p:ext uri="{BB962C8B-B14F-4D97-AF65-F5344CB8AC3E}">
        <p14:creationId xmlns:p14="http://schemas.microsoft.com/office/powerpoint/2010/main" val="125131226"/>
      </p:ext>
    </p:extLst>
  </p:cSld>
  <p:clrMapOvr>
    <a:masterClrMapping/>
  </p:clrMapOvr>
  <p:transition>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BE5C-AC0A-EA69-B056-AD5275F43B54}"/>
              </a:ext>
            </a:extLst>
          </p:cNvPr>
          <p:cNvSpPr>
            <a:spLocks noGrp="1"/>
          </p:cNvSpPr>
          <p:nvPr>
            <p:ph type="title"/>
          </p:nvPr>
        </p:nvSpPr>
        <p:spPr/>
        <p:txBody>
          <a:bodyPr/>
          <a:lstStyle/>
          <a:p>
            <a:r>
              <a:rPr lang="en-US" sz="4000" dirty="0">
                <a:latin typeface="+mn-lt"/>
              </a:rPr>
              <a:t>WHAT IS THE PROBLEM?</a:t>
            </a:r>
          </a:p>
        </p:txBody>
      </p:sp>
      <p:sp>
        <p:nvSpPr>
          <p:cNvPr id="3" name="Content Placeholder 2">
            <a:extLst>
              <a:ext uri="{FF2B5EF4-FFF2-40B4-BE49-F238E27FC236}">
                <a16:creationId xmlns:a16="http://schemas.microsoft.com/office/drawing/2014/main" id="{8965FE31-00E1-46C7-00E6-AEC9EF87370B}"/>
              </a:ext>
            </a:extLst>
          </p:cNvPr>
          <p:cNvSpPr>
            <a:spLocks noGrp="1"/>
          </p:cNvSpPr>
          <p:nvPr>
            <p:ph idx="1"/>
          </p:nvPr>
        </p:nvSpPr>
        <p:spPr/>
        <p:txBody>
          <a:bodyPr/>
          <a:lstStyle/>
          <a:p>
            <a:r>
              <a:rPr lang="en-US" sz="3600" dirty="0"/>
              <a:t>To the real broker and shipper, the load is transported from point A to point B without any exceptions</a:t>
            </a:r>
          </a:p>
          <a:p>
            <a:r>
              <a:rPr lang="en-US" sz="3600" dirty="0"/>
              <a:t>However, the real motor carrier that did the work is not paid for the transportation it performed</a:t>
            </a:r>
          </a:p>
        </p:txBody>
      </p:sp>
      <p:sp>
        <p:nvSpPr>
          <p:cNvPr id="4" name="Slide Number Placeholder 3">
            <a:extLst>
              <a:ext uri="{FF2B5EF4-FFF2-40B4-BE49-F238E27FC236}">
                <a16:creationId xmlns:a16="http://schemas.microsoft.com/office/drawing/2014/main" id="{DEC8057F-17BF-1169-D396-46B7A4C3098A}"/>
              </a:ext>
            </a:extLst>
          </p:cNvPr>
          <p:cNvSpPr>
            <a:spLocks noGrp="1"/>
          </p:cNvSpPr>
          <p:nvPr>
            <p:ph type="sldNum" sz="quarter" idx="12"/>
          </p:nvPr>
        </p:nvSpPr>
        <p:spPr/>
        <p:txBody>
          <a:bodyPr/>
          <a:lstStyle/>
          <a:p>
            <a:fld id="{D4265962-22B0-44D0-B336-3E199CF3F3A5}" type="slidenum">
              <a:rPr lang="en-US" smtClean="0"/>
              <a:t>14</a:t>
            </a:fld>
            <a:endParaRPr lang="en-US" dirty="0"/>
          </a:p>
        </p:txBody>
      </p:sp>
    </p:spTree>
    <p:extLst>
      <p:ext uri="{BB962C8B-B14F-4D97-AF65-F5344CB8AC3E}">
        <p14:creationId xmlns:p14="http://schemas.microsoft.com/office/powerpoint/2010/main" val="439653303"/>
      </p:ext>
    </p:extLst>
  </p:cSld>
  <p:clrMapOvr>
    <a:masterClrMapping/>
  </p:clrMapOvr>
  <p:transition>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8C3C-9DD6-8B55-17A5-0EDD9BA49C9D}"/>
              </a:ext>
            </a:extLst>
          </p:cNvPr>
          <p:cNvSpPr>
            <a:spLocks noGrp="1"/>
          </p:cNvSpPr>
          <p:nvPr>
            <p:ph type="title"/>
          </p:nvPr>
        </p:nvSpPr>
        <p:spPr/>
        <p:txBody>
          <a:bodyPr/>
          <a:lstStyle/>
          <a:p>
            <a:r>
              <a:rPr lang="en-US" sz="4000" dirty="0">
                <a:latin typeface="+mn-lt"/>
              </a:rPr>
              <a:t>OTHER RISKS</a:t>
            </a:r>
          </a:p>
        </p:txBody>
      </p:sp>
      <p:sp>
        <p:nvSpPr>
          <p:cNvPr id="3" name="Content Placeholder 2">
            <a:extLst>
              <a:ext uri="{FF2B5EF4-FFF2-40B4-BE49-F238E27FC236}">
                <a16:creationId xmlns:a16="http://schemas.microsoft.com/office/drawing/2014/main" id="{F0EE41DC-A56E-B379-EB20-64AA395E31D0}"/>
              </a:ext>
            </a:extLst>
          </p:cNvPr>
          <p:cNvSpPr>
            <a:spLocks noGrp="1"/>
          </p:cNvSpPr>
          <p:nvPr>
            <p:ph idx="1"/>
          </p:nvPr>
        </p:nvSpPr>
        <p:spPr/>
        <p:txBody>
          <a:bodyPr/>
          <a:lstStyle/>
          <a:p>
            <a:r>
              <a:rPr lang="en-US" sz="3200" dirty="0"/>
              <a:t>Sometimes the fraudulent actor has more insidious goals</a:t>
            </a:r>
          </a:p>
          <a:p>
            <a:r>
              <a:rPr lang="en-US" sz="3200" dirty="0"/>
              <a:t>Instead of having your insured/motor carrier deliver the load to the correct destination, the fraudulent actor will tell the insured to deliver it to a different destination</a:t>
            </a:r>
          </a:p>
          <a:p>
            <a:r>
              <a:rPr lang="en-US" sz="3200" dirty="0"/>
              <a:t>Once this happens, the fraudulent actor will steal the goods without your insured knowing there was any problem</a:t>
            </a:r>
          </a:p>
        </p:txBody>
      </p:sp>
      <p:sp>
        <p:nvSpPr>
          <p:cNvPr id="4" name="Slide Number Placeholder 3">
            <a:extLst>
              <a:ext uri="{FF2B5EF4-FFF2-40B4-BE49-F238E27FC236}">
                <a16:creationId xmlns:a16="http://schemas.microsoft.com/office/drawing/2014/main" id="{3402F2D6-9A7A-A6A1-FDBA-16620F967F23}"/>
              </a:ext>
            </a:extLst>
          </p:cNvPr>
          <p:cNvSpPr>
            <a:spLocks noGrp="1"/>
          </p:cNvSpPr>
          <p:nvPr>
            <p:ph type="sldNum" sz="quarter" idx="12"/>
          </p:nvPr>
        </p:nvSpPr>
        <p:spPr/>
        <p:txBody>
          <a:bodyPr/>
          <a:lstStyle/>
          <a:p>
            <a:fld id="{D4265962-22B0-44D0-B336-3E199CF3F3A5}" type="slidenum">
              <a:rPr lang="en-US" smtClean="0"/>
              <a:t>15</a:t>
            </a:fld>
            <a:endParaRPr lang="en-US" dirty="0"/>
          </a:p>
        </p:txBody>
      </p:sp>
    </p:spTree>
    <p:extLst>
      <p:ext uri="{BB962C8B-B14F-4D97-AF65-F5344CB8AC3E}">
        <p14:creationId xmlns:p14="http://schemas.microsoft.com/office/powerpoint/2010/main" val="310729271"/>
      </p:ext>
    </p:extLst>
  </p:cSld>
  <p:clrMapOvr>
    <a:masterClrMapping/>
  </p:clrMapOvr>
  <p:transition>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4F9A-77C6-AA48-AAD2-08C86DE20BE4}"/>
              </a:ext>
            </a:extLst>
          </p:cNvPr>
          <p:cNvSpPr>
            <a:spLocks noGrp="1"/>
          </p:cNvSpPr>
          <p:nvPr>
            <p:ph type="title"/>
          </p:nvPr>
        </p:nvSpPr>
        <p:spPr/>
        <p:txBody>
          <a:bodyPr/>
          <a:lstStyle/>
          <a:p>
            <a:r>
              <a:rPr lang="en-US" sz="4000" dirty="0">
                <a:latin typeface="+mn-lt"/>
              </a:rPr>
              <a:t>WHAT TO TELL YOUR INSURED TO AVOID FRAUDULENT DOUBLE BROKERAGE</a:t>
            </a:r>
          </a:p>
        </p:txBody>
      </p:sp>
      <p:sp>
        <p:nvSpPr>
          <p:cNvPr id="3" name="Content Placeholder 2">
            <a:extLst>
              <a:ext uri="{FF2B5EF4-FFF2-40B4-BE49-F238E27FC236}">
                <a16:creationId xmlns:a16="http://schemas.microsoft.com/office/drawing/2014/main" id="{7DE7E47E-DC86-3F87-0F0A-7B16C7691204}"/>
              </a:ext>
            </a:extLst>
          </p:cNvPr>
          <p:cNvSpPr>
            <a:spLocks noGrp="1"/>
          </p:cNvSpPr>
          <p:nvPr>
            <p:ph idx="1"/>
          </p:nvPr>
        </p:nvSpPr>
        <p:spPr/>
        <p:txBody>
          <a:bodyPr/>
          <a:lstStyle/>
          <a:p>
            <a:r>
              <a:rPr lang="en-US" sz="2800" dirty="0"/>
              <a:t>If the freight rate is too good to be true, it probably is</a:t>
            </a:r>
          </a:p>
          <a:p>
            <a:pPr lvl="1"/>
            <a:r>
              <a:rPr lang="en-US" sz="2800" dirty="0"/>
              <a:t>If the rate offered is well above the market rate for the same transportation, this is a major red flag</a:t>
            </a:r>
          </a:p>
          <a:p>
            <a:pPr lvl="1"/>
            <a:r>
              <a:rPr lang="en-US" sz="2800" dirty="0"/>
              <a:t>If the insured speaks with the entity that offered the high rate and the entity is willing to offer even more, then this is a red flag</a:t>
            </a:r>
          </a:p>
          <a:p>
            <a:pPr lvl="2"/>
            <a:r>
              <a:rPr lang="en-US" sz="2800" dirty="0"/>
              <a:t>They are offering this amount because they have no intention of paying it</a:t>
            </a:r>
          </a:p>
        </p:txBody>
      </p:sp>
      <p:sp>
        <p:nvSpPr>
          <p:cNvPr id="4" name="Slide Number Placeholder 3">
            <a:extLst>
              <a:ext uri="{FF2B5EF4-FFF2-40B4-BE49-F238E27FC236}">
                <a16:creationId xmlns:a16="http://schemas.microsoft.com/office/drawing/2014/main" id="{DB5637CD-9419-71F1-4F3F-B2A191C978E9}"/>
              </a:ext>
            </a:extLst>
          </p:cNvPr>
          <p:cNvSpPr>
            <a:spLocks noGrp="1"/>
          </p:cNvSpPr>
          <p:nvPr>
            <p:ph type="sldNum" sz="quarter" idx="12"/>
          </p:nvPr>
        </p:nvSpPr>
        <p:spPr/>
        <p:txBody>
          <a:bodyPr/>
          <a:lstStyle/>
          <a:p>
            <a:fld id="{D4265962-22B0-44D0-B336-3E199CF3F3A5}" type="slidenum">
              <a:rPr lang="en-US" smtClean="0"/>
              <a:t>16</a:t>
            </a:fld>
            <a:endParaRPr lang="en-US" dirty="0"/>
          </a:p>
        </p:txBody>
      </p:sp>
    </p:spTree>
    <p:extLst>
      <p:ext uri="{BB962C8B-B14F-4D97-AF65-F5344CB8AC3E}">
        <p14:creationId xmlns:p14="http://schemas.microsoft.com/office/powerpoint/2010/main" val="4258189106"/>
      </p:ext>
    </p:extLst>
  </p:cSld>
  <p:clrMapOvr>
    <a:masterClrMapping/>
  </p:clrMapOvr>
  <p:transition>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85DFB-47E0-EC90-08EB-0F729B59C3D2}"/>
              </a:ext>
            </a:extLst>
          </p:cNvPr>
          <p:cNvSpPr>
            <a:spLocks noGrp="1"/>
          </p:cNvSpPr>
          <p:nvPr>
            <p:ph type="title"/>
          </p:nvPr>
        </p:nvSpPr>
        <p:spPr/>
        <p:txBody>
          <a:bodyPr/>
          <a:lstStyle/>
          <a:p>
            <a:r>
              <a:rPr lang="en-US" sz="4000" dirty="0">
                <a:latin typeface="+mn-lt"/>
              </a:rPr>
              <a:t>WHAT TO TELL YOUR INSURED TO AVOID FRAUDULENT DOUBLE BROKERAGE CONT.</a:t>
            </a:r>
          </a:p>
        </p:txBody>
      </p:sp>
      <p:sp>
        <p:nvSpPr>
          <p:cNvPr id="3" name="Content Placeholder 2">
            <a:extLst>
              <a:ext uri="{FF2B5EF4-FFF2-40B4-BE49-F238E27FC236}">
                <a16:creationId xmlns:a16="http://schemas.microsoft.com/office/drawing/2014/main" id="{0CD8A5FA-6E5B-2045-AB5B-1BD9331F402E}"/>
              </a:ext>
            </a:extLst>
          </p:cNvPr>
          <p:cNvSpPr>
            <a:spLocks noGrp="1"/>
          </p:cNvSpPr>
          <p:nvPr>
            <p:ph idx="1"/>
          </p:nvPr>
        </p:nvSpPr>
        <p:spPr/>
        <p:txBody>
          <a:bodyPr/>
          <a:lstStyle/>
          <a:p>
            <a:r>
              <a:rPr lang="en-US" sz="2400" dirty="0"/>
              <a:t>Due diligence on the broker offering your insured the load</a:t>
            </a:r>
          </a:p>
          <a:p>
            <a:pPr lvl="1"/>
            <a:r>
              <a:rPr lang="en-US" sz="2200" dirty="0"/>
              <a:t>Review FMCSA Safer website</a:t>
            </a:r>
          </a:p>
          <a:p>
            <a:pPr lvl="1"/>
            <a:r>
              <a:rPr lang="en-US" sz="2200" dirty="0"/>
              <a:t>Look up the broker online to see if there have been any reports of non-payment</a:t>
            </a:r>
          </a:p>
          <a:p>
            <a:pPr lvl="1"/>
            <a:r>
              <a:rPr lang="en-US" sz="2200" dirty="0"/>
              <a:t>If your insured works with a factoring company, the factoring company might have this company locked out due to nonpayment</a:t>
            </a:r>
          </a:p>
          <a:p>
            <a:pPr lvl="1"/>
            <a:r>
              <a:rPr lang="en-US" sz="2200" dirty="0"/>
              <a:t>If the broker is only calling you through a certain number, look at the FMCSA Safer website to get the broker’s number and call that number and confirm with them that this load is being offered by them – Confirm the individual that you have been speaking to works there and actually has the load being offered – Do not trust the fact that the number the fraudulent broker is calling from matches the phone number on the FMCSA website – Fraudsters can change what number appears on your phone</a:t>
            </a:r>
          </a:p>
          <a:p>
            <a:endParaRPr lang="en-US" dirty="0"/>
          </a:p>
        </p:txBody>
      </p:sp>
      <p:sp>
        <p:nvSpPr>
          <p:cNvPr id="4" name="Slide Number Placeholder 3">
            <a:extLst>
              <a:ext uri="{FF2B5EF4-FFF2-40B4-BE49-F238E27FC236}">
                <a16:creationId xmlns:a16="http://schemas.microsoft.com/office/drawing/2014/main" id="{22716C16-7009-A554-ADE6-5866674F08AB}"/>
              </a:ext>
            </a:extLst>
          </p:cNvPr>
          <p:cNvSpPr>
            <a:spLocks noGrp="1"/>
          </p:cNvSpPr>
          <p:nvPr>
            <p:ph type="sldNum" sz="quarter" idx="12"/>
          </p:nvPr>
        </p:nvSpPr>
        <p:spPr/>
        <p:txBody>
          <a:bodyPr/>
          <a:lstStyle/>
          <a:p>
            <a:fld id="{D4265962-22B0-44D0-B336-3E199CF3F3A5}" type="slidenum">
              <a:rPr lang="en-US" smtClean="0"/>
              <a:t>17</a:t>
            </a:fld>
            <a:endParaRPr lang="en-US" dirty="0"/>
          </a:p>
        </p:txBody>
      </p:sp>
    </p:spTree>
    <p:extLst>
      <p:ext uri="{BB962C8B-B14F-4D97-AF65-F5344CB8AC3E}">
        <p14:creationId xmlns:p14="http://schemas.microsoft.com/office/powerpoint/2010/main" val="3676574146"/>
      </p:ext>
    </p:extLst>
  </p:cSld>
  <p:clrMapOvr>
    <a:masterClrMapping/>
  </p:clrMapOvr>
  <p:transition>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0E10-E344-1BDA-C0DB-A6A02ADA3937}"/>
              </a:ext>
            </a:extLst>
          </p:cNvPr>
          <p:cNvSpPr>
            <a:spLocks noGrp="1"/>
          </p:cNvSpPr>
          <p:nvPr>
            <p:ph type="title"/>
          </p:nvPr>
        </p:nvSpPr>
        <p:spPr/>
        <p:txBody>
          <a:bodyPr/>
          <a:lstStyle/>
          <a:p>
            <a:r>
              <a:rPr lang="en-US" sz="4000" dirty="0">
                <a:latin typeface="+mn-lt"/>
              </a:rPr>
              <a:t>WHAT TO TELL YOUR INSURED TO AVOID FRAUDULENT DOUBLE BROKERAGE CONT.</a:t>
            </a:r>
            <a:endParaRPr lang="en-US" sz="4000" dirty="0"/>
          </a:p>
        </p:txBody>
      </p:sp>
      <p:sp>
        <p:nvSpPr>
          <p:cNvPr id="3" name="Content Placeholder 2">
            <a:extLst>
              <a:ext uri="{FF2B5EF4-FFF2-40B4-BE49-F238E27FC236}">
                <a16:creationId xmlns:a16="http://schemas.microsoft.com/office/drawing/2014/main" id="{C355DD0A-DC77-7B93-D743-045C2F2E7D2F}"/>
              </a:ext>
            </a:extLst>
          </p:cNvPr>
          <p:cNvSpPr>
            <a:spLocks noGrp="1"/>
          </p:cNvSpPr>
          <p:nvPr>
            <p:ph idx="1"/>
          </p:nvPr>
        </p:nvSpPr>
        <p:spPr/>
        <p:txBody>
          <a:bodyPr/>
          <a:lstStyle/>
          <a:p>
            <a:r>
              <a:rPr lang="en-US" sz="2800" dirty="0"/>
              <a:t>Other red flags</a:t>
            </a:r>
          </a:p>
          <a:p>
            <a:pPr lvl="1"/>
            <a:r>
              <a:rPr lang="en-US" sz="2800" dirty="0"/>
              <a:t>Broker tells your insured to check in with the consignor and consignee under a different name from your insured’s name</a:t>
            </a:r>
          </a:p>
          <a:p>
            <a:pPr lvl="1"/>
            <a:r>
              <a:rPr lang="en-US" sz="2800" dirty="0"/>
              <a:t>Your insured’s name is not listed on the bill of lading</a:t>
            </a:r>
          </a:p>
          <a:p>
            <a:pPr lvl="1"/>
            <a:r>
              <a:rPr lang="en-US" sz="2800" dirty="0"/>
              <a:t>The shipment is a blind load.  There are instances where blind loads are legitimate, but the motor carrier should have heightened skepticism of blind loads</a:t>
            </a:r>
          </a:p>
        </p:txBody>
      </p:sp>
      <p:sp>
        <p:nvSpPr>
          <p:cNvPr id="4" name="Slide Number Placeholder 3">
            <a:extLst>
              <a:ext uri="{FF2B5EF4-FFF2-40B4-BE49-F238E27FC236}">
                <a16:creationId xmlns:a16="http://schemas.microsoft.com/office/drawing/2014/main" id="{6B360E73-1794-9FDC-160E-1842A578C3CA}"/>
              </a:ext>
            </a:extLst>
          </p:cNvPr>
          <p:cNvSpPr>
            <a:spLocks noGrp="1"/>
          </p:cNvSpPr>
          <p:nvPr>
            <p:ph type="sldNum" sz="quarter" idx="12"/>
          </p:nvPr>
        </p:nvSpPr>
        <p:spPr/>
        <p:txBody>
          <a:bodyPr/>
          <a:lstStyle/>
          <a:p>
            <a:fld id="{D4265962-22B0-44D0-B336-3E199CF3F3A5}" type="slidenum">
              <a:rPr lang="en-US" smtClean="0"/>
              <a:t>18</a:t>
            </a:fld>
            <a:endParaRPr lang="en-US" dirty="0"/>
          </a:p>
        </p:txBody>
      </p:sp>
    </p:spTree>
    <p:extLst>
      <p:ext uri="{BB962C8B-B14F-4D97-AF65-F5344CB8AC3E}">
        <p14:creationId xmlns:p14="http://schemas.microsoft.com/office/powerpoint/2010/main" val="885514207"/>
      </p:ext>
    </p:extLst>
  </p:cSld>
  <p:clrMapOvr>
    <a:masterClrMapping/>
  </p:clrMapOvr>
  <p:transition>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F844F-F998-A05B-DD5C-9CADD520E104}"/>
              </a:ext>
            </a:extLst>
          </p:cNvPr>
          <p:cNvSpPr>
            <a:spLocks noGrp="1"/>
          </p:cNvSpPr>
          <p:nvPr>
            <p:ph type="title"/>
          </p:nvPr>
        </p:nvSpPr>
        <p:spPr/>
        <p:txBody>
          <a:bodyPr/>
          <a:lstStyle/>
          <a:p>
            <a:r>
              <a:rPr lang="en-US" sz="4000" dirty="0">
                <a:latin typeface="+mn-lt"/>
              </a:rPr>
              <a:t>WHAT HAPPENS IF YOUR INSURED FALLS FOR THE SCAM?</a:t>
            </a:r>
          </a:p>
        </p:txBody>
      </p:sp>
      <p:sp>
        <p:nvSpPr>
          <p:cNvPr id="3" name="Content Placeholder 2">
            <a:extLst>
              <a:ext uri="{FF2B5EF4-FFF2-40B4-BE49-F238E27FC236}">
                <a16:creationId xmlns:a16="http://schemas.microsoft.com/office/drawing/2014/main" id="{A62C3FF8-052D-D183-4AE9-93D11B3CD932}"/>
              </a:ext>
            </a:extLst>
          </p:cNvPr>
          <p:cNvSpPr>
            <a:spLocks noGrp="1"/>
          </p:cNvSpPr>
          <p:nvPr>
            <p:ph idx="1"/>
          </p:nvPr>
        </p:nvSpPr>
        <p:spPr/>
        <p:txBody>
          <a:bodyPr/>
          <a:lstStyle/>
          <a:p>
            <a:r>
              <a:rPr lang="en-US" dirty="0"/>
              <a:t>Contact the entities listed on the bill of lading and inform them of non-payment</a:t>
            </a:r>
          </a:p>
          <a:p>
            <a:r>
              <a:rPr lang="en-US" dirty="0"/>
              <a:t>Try to find out who the shipper hired as the real broker on the load</a:t>
            </a:r>
          </a:p>
          <a:p>
            <a:r>
              <a:rPr lang="en-US" dirty="0"/>
              <a:t>Get in touch with the real broker and let them know you have not been paid</a:t>
            </a:r>
          </a:p>
          <a:p>
            <a:r>
              <a:rPr lang="en-US" dirty="0"/>
              <a:t>Your insured should know that the rate he agreed to transport the freight at will likely be much larger than the rate that the real broker offered</a:t>
            </a:r>
          </a:p>
          <a:p>
            <a:r>
              <a:rPr lang="en-US" dirty="0"/>
              <a:t>Work to try and negotiate some sort of payment with the real broker</a:t>
            </a:r>
          </a:p>
        </p:txBody>
      </p:sp>
      <p:sp>
        <p:nvSpPr>
          <p:cNvPr id="4" name="Slide Number Placeholder 3">
            <a:extLst>
              <a:ext uri="{FF2B5EF4-FFF2-40B4-BE49-F238E27FC236}">
                <a16:creationId xmlns:a16="http://schemas.microsoft.com/office/drawing/2014/main" id="{72296305-DACE-18CD-093C-6BA45E012296}"/>
              </a:ext>
            </a:extLst>
          </p:cNvPr>
          <p:cNvSpPr>
            <a:spLocks noGrp="1"/>
          </p:cNvSpPr>
          <p:nvPr>
            <p:ph type="sldNum" sz="quarter" idx="12"/>
          </p:nvPr>
        </p:nvSpPr>
        <p:spPr/>
        <p:txBody>
          <a:bodyPr/>
          <a:lstStyle/>
          <a:p>
            <a:fld id="{D4265962-22B0-44D0-B336-3E199CF3F3A5}" type="slidenum">
              <a:rPr lang="en-US" smtClean="0"/>
              <a:t>19</a:t>
            </a:fld>
            <a:endParaRPr lang="en-US" dirty="0"/>
          </a:p>
        </p:txBody>
      </p:sp>
    </p:spTree>
    <p:extLst>
      <p:ext uri="{BB962C8B-B14F-4D97-AF65-F5344CB8AC3E}">
        <p14:creationId xmlns:p14="http://schemas.microsoft.com/office/powerpoint/2010/main" val="993582395"/>
      </p:ext>
    </p:extLst>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4265962-22B0-44D0-B336-3E199CF3F3A5}" type="slidenum">
              <a:rPr lang="en-US" smtClean="0"/>
              <a:t>2</a:t>
            </a:fld>
            <a:endParaRPr lang="en-US" dirty="0"/>
          </a:p>
        </p:txBody>
      </p:sp>
      <p:sp>
        <p:nvSpPr>
          <p:cNvPr id="5" name="Rectangle 4"/>
          <p:cNvSpPr/>
          <p:nvPr/>
        </p:nvSpPr>
        <p:spPr>
          <a:xfrm>
            <a:off x="1639019" y="877315"/>
            <a:ext cx="8962845" cy="6432530"/>
          </a:xfrm>
          <a:prstGeom prst="rect">
            <a:avLst/>
          </a:prstGeom>
        </p:spPr>
        <p:txBody>
          <a:bodyPr wrap="square">
            <a:spAutoFit/>
          </a:bodyPr>
          <a:lstStyle/>
          <a:p>
            <a:pPr algn="ctr"/>
            <a:br>
              <a:rPr lang="en-US" sz="2000" b="1" dirty="0"/>
            </a:br>
            <a:r>
              <a:rPr lang="en-US" sz="2800" b="1" dirty="0">
                <a:latin typeface="+mn-lt"/>
              </a:rPr>
              <a:t>THESE WEBINARS ARE PRESENTED AS INDUSTRY UPDATES</a:t>
            </a:r>
            <a:br>
              <a:rPr lang="en-US" sz="2800" b="1" dirty="0">
                <a:latin typeface="+mn-lt"/>
              </a:rPr>
            </a:br>
            <a:r>
              <a:rPr lang="en-US" sz="2800" b="1" dirty="0">
                <a:latin typeface="+mn-lt"/>
              </a:rPr>
              <a:t>FOR INFORMATIONAL PURPOSES ONLY</a:t>
            </a:r>
            <a:br>
              <a:rPr lang="en-US" sz="2800" b="1" dirty="0">
                <a:latin typeface="+mn-lt"/>
              </a:rPr>
            </a:br>
            <a:r>
              <a:rPr lang="en-US" sz="2800" b="1" dirty="0">
                <a:latin typeface="+mn-lt"/>
              </a:rPr>
              <a:t>AND DO NOT QUALIFY FOR STATE CE CREDITS</a:t>
            </a:r>
            <a:br>
              <a:rPr lang="en-US" sz="2800" b="1" dirty="0">
                <a:latin typeface="+mn-lt"/>
              </a:rPr>
            </a:br>
            <a:br>
              <a:rPr lang="en-US" sz="2800" b="1" dirty="0">
                <a:latin typeface="+mn-lt"/>
              </a:rPr>
            </a:br>
            <a:r>
              <a:rPr lang="en-US" sz="2800" b="1" dirty="0">
                <a:latin typeface="+mn-lt"/>
              </a:rPr>
              <a:t>IF YOU ARE SEEKING CE CREDITS:</a:t>
            </a:r>
          </a:p>
          <a:p>
            <a:pPr algn="ctr"/>
            <a:endParaRPr lang="en-US" sz="2800" b="1" dirty="0">
              <a:latin typeface="+mn-lt"/>
            </a:endParaRPr>
          </a:p>
          <a:p>
            <a:pPr algn="ctr"/>
            <a:r>
              <a:rPr lang="en-US" sz="2800" b="1" dirty="0">
                <a:latin typeface="+mn-lt"/>
              </a:rPr>
              <a:t>Visit our website</a:t>
            </a:r>
          </a:p>
          <a:p>
            <a:pPr algn="ctr"/>
            <a:r>
              <a:rPr lang="en-US" sz="2800" b="1" dirty="0">
                <a:latin typeface="+mn-lt"/>
                <a:hlinkClick r:id="rId3"/>
              </a:rPr>
              <a:t>https://mcief.org</a:t>
            </a:r>
            <a:endParaRPr lang="en-US" sz="2800" b="1" dirty="0">
              <a:latin typeface="+mn-lt"/>
            </a:endParaRPr>
          </a:p>
          <a:p>
            <a:pPr algn="ctr"/>
            <a:r>
              <a:rPr lang="en-US" sz="2800" b="1" dirty="0">
                <a:latin typeface="+mn-lt"/>
              </a:rPr>
              <a:t>Or</a:t>
            </a:r>
          </a:p>
          <a:p>
            <a:pPr algn="ctr"/>
            <a:r>
              <a:rPr lang="en-US" sz="2800" b="1" dirty="0">
                <a:latin typeface="+mn-lt"/>
              </a:rPr>
              <a:t>Email</a:t>
            </a:r>
          </a:p>
          <a:p>
            <a:pPr algn="ctr"/>
            <a:r>
              <a:rPr lang="en-US" sz="2800" b="1" dirty="0">
                <a:latin typeface="+mn-lt"/>
                <a:hlinkClick r:id="rId4"/>
              </a:rPr>
              <a:t>mcief@mcief.org</a:t>
            </a:r>
            <a:endParaRPr lang="en-US" sz="2800" b="1" dirty="0">
              <a:latin typeface="+mn-lt"/>
            </a:endParaRPr>
          </a:p>
          <a:p>
            <a:pPr algn="ctr"/>
            <a:br>
              <a:rPr lang="en-US" sz="2800" b="1" dirty="0">
                <a:latin typeface="+mn-lt"/>
              </a:rPr>
            </a:br>
            <a:br>
              <a:rPr lang="en-US" sz="2800" b="1" dirty="0"/>
            </a:br>
            <a:endParaRPr lang="en-US" sz="2800" dirty="0"/>
          </a:p>
        </p:txBody>
      </p:sp>
    </p:spTree>
    <p:extLst>
      <p:ext uri="{BB962C8B-B14F-4D97-AF65-F5344CB8AC3E}">
        <p14:creationId xmlns:p14="http://schemas.microsoft.com/office/powerpoint/2010/main" val="1630682760"/>
      </p:ext>
    </p:extLst>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4265962-22B0-44D0-B336-3E199CF3F3A5}" type="slidenum">
              <a:rPr lang="en-US" smtClean="0"/>
              <a:t>3</a:t>
            </a:fld>
            <a:endParaRPr lang="en-US" dirty="0"/>
          </a:p>
        </p:txBody>
      </p:sp>
      <p:sp>
        <p:nvSpPr>
          <p:cNvPr id="3" name="Rectangle 2"/>
          <p:cNvSpPr/>
          <p:nvPr/>
        </p:nvSpPr>
        <p:spPr>
          <a:xfrm>
            <a:off x="1645729" y="1513806"/>
            <a:ext cx="9120037" cy="4678204"/>
          </a:xfrm>
          <a:prstGeom prst="rect">
            <a:avLst/>
          </a:prstGeom>
        </p:spPr>
        <p:txBody>
          <a:bodyPr wrap="square">
            <a:spAutoFit/>
          </a:bodyPr>
          <a:lstStyle/>
          <a:p>
            <a:pPr algn="ctr"/>
            <a:r>
              <a:rPr lang="en-US" sz="2800" b="1" dirty="0"/>
              <a:t>If you have any questions, please type them </a:t>
            </a:r>
          </a:p>
          <a:p>
            <a:pPr algn="ctr"/>
            <a:r>
              <a:rPr lang="en-US" sz="2800" b="1" dirty="0"/>
              <a:t>in the “chat” window.</a:t>
            </a:r>
          </a:p>
          <a:p>
            <a:pPr algn="ctr"/>
            <a:r>
              <a:rPr lang="en-US" sz="2800" b="1" dirty="0"/>
              <a:t>  They will be answered or responded to after </a:t>
            </a:r>
          </a:p>
          <a:p>
            <a:pPr algn="ctr"/>
            <a:r>
              <a:rPr lang="en-US" sz="2800" b="1" dirty="0"/>
              <a:t>the webinar via email.</a:t>
            </a:r>
          </a:p>
          <a:p>
            <a:pPr algn="ctr"/>
            <a:endParaRPr lang="en-US" sz="2800" b="1" dirty="0"/>
          </a:p>
          <a:p>
            <a:pPr algn="ctr"/>
            <a:r>
              <a:rPr lang="en-US" sz="2800" b="1" dirty="0"/>
              <a:t>If you experience audio problems, </a:t>
            </a:r>
          </a:p>
          <a:p>
            <a:pPr algn="ctr"/>
            <a:r>
              <a:rPr lang="en-US" sz="2800" b="1" dirty="0"/>
              <a:t>please send us a note </a:t>
            </a:r>
          </a:p>
          <a:p>
            <a:pPr algn="ctr"/>
            <a:r>
              <a:rPr lang="en-US" sz="2800" b="1" dirty="0"/>
              <a:t>in the “chat” window or call 800-741-4084.  </a:t>
            </a:r>
          </a:p>
          <a:p>
            <a:pPr algn="ctr"/>
            <a:r>
              <a:rPr lang="en-US" sz="2800" b="1" dirty="0"/>
              <a:t>We will attempt to correct the problem </a:t>
            </a:r>
          </a:p>
          <a:p>
            <a:pPr algn="ctr"/>
            <a:r>
              <a:rPr lang="en-US" sz="2800" b="1" dirty="0"/>
              <a:t>as soon as possible.</a:t>
            </a:r>
          </a:p>
          <a:p>
            <a:pPr algn="ctr"/>
            <a:endParaRPr lang="en-US" dirty="0"/>
          </a:p>
        </p:txBody>
      </p:sp>
    </p:spTree>
    <p:extLst>
      <p:ext uri="{BB962C8B-B14F-4D97-AF65-F5344CB8AC3E}">
        <p14:creationId xmlns:p14="http://schemas.microsoft.com/office/powerpoint/2010/main" val="3274563571"/>
      </p:ext>
    </p:extLst>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83079"/>
            <a:ext cx="10058400" cy="5158595"/>
          </a:xfrm>
        </p:spPr>
        <p:txBody>
          <a:bodyPr/>
          <a:lstStyle/>
          <a:p>
            <a:pPr algn="ctr"/>
            <a:r>
              <a:rPr lang="en-US" sz="4600" dirty="0">
                <a:latin typeface="+mn-lt"/>
              </a:rPr>
              <a:t>FREIGHT BROKER INTEGRITY</a:t>
            </a:r>
            <a:br>
              <a:rPr lang="en-US" sz="4800" dirty="0">
                <a:latin typeface="+mn-lt"/>
              </a:rPr>
            </a:br>
            <a:br>
              <a:rPr lang="en-US" sz="4000" dirty="0">
                <a:latin typeface="+mn-lt"/>
              </a:rPr>
            </a:br>
            <a:r>
              <a:rPr lang="en-US" sz="2400" dirty="0">
                <a:solidFill>
                  <a:schemeClr val="tx1"/>
                </a:solidFill>
                <a:latin typeface="+mn-lt"/>
              </a:rPr>
              <a:t>Presented by:</a:t>
            </a:r>
            <a:br>
              <a:rPr lang="en-US" sz="2400" dirty="0">
                <a:solidFill>
                  <a:schemeClr val="tx1"/>
                </a:solidFill>
                <a:latin typeface="+mn-lt"/>
              </a:rPr>
            </a:br>
            <a:r>
              <a:rPr lang="en-US" sz="2400" dirty="0">
                <a:solidFill>
                  <a:schemeClr val="tx1"/>
                </a:solidFill>
                <a:latin typeface="+mn-lt"/>
              </a:rPr>
              <a:t>Lesesne Phillips, Attorney</a:t>
            </a:r>
            <a:br>
              <a:rPr lang="en-US" sz="2400" dirty="0">
                <a:solidFill>
                  <a:schemeClr val="tx1"/>
                </a:solidFill>
                <a:latin typeface="+mn-lt"/>
              </a:rPr>
            </a:br>
            <a:r>
              <a:rPr lang="en-US" sz="2400" dirty="0">
                <a:solidFill>
                  <a:schemeClr val="tx1"/>
                </a:solidFill>
                <a:latin typeface="+mn-lt"/>
              </a:rPr>
              <a:t>Moseley Marcinak Law Group LLC</a:t>
            </a:r>
            <a:br>
              <a:rPr lang="en-US" sz="2400" dirty="0">
                <a:solidFill>
                  <a:schemeClr val="tx1"/>
                </a:solidFill>
                <a:latin typeface="+mn-lt"/>
              </a:rPr>
            </a:br>
            <a:r>
              <a:rPr lang="en-US" sz="2400" dirty="0">
                <a:solidFill>
                  <a:schemeClr val="tx1"/>
                </a:solidFill>
                <a:latin typeface="+mn-lt"/>
              </a:rPr>
              <a:t>lesesne.phillips.momarlaw.com</a:t>
            </a:r>
            <a:br>
              <a:rPr lang="en-US" sz="2400" dirty="0">
                <a:solidFill>
                  <a:schemeClr val="tx1"/>
                </a:solidFill>
              </a:rPr>
            </a:br>
            <a:r>
              <a:rPr lang="en-US" sz="2400" dirty="0">
                <a:solidFill>
                  <a:schemeClr val="tx1"/>
                </a:solidFill>
                <a:latin typeface="+mn-lt"/>
              </a:rPr>
              <a:t>and</a:t>
            </a:r>
            <a:br>
              <a:rPr lang="en-US" sz="2400" dirty="0">
                <a:solidFill>
                  <a:schemeClr val="tx1"/>
                </a:solidFill>
                <a:latin typeface="+mn-lt"/>
              </a:rPr>
            </a:br>
            <a:r>
              <a:rPr lang="en-US" sz="2400" dirty="0">
                <a:solidFill>
                  <a:schemeClr val="tx1"/>
                </a:solidFill>
                <a:latin typeface="+mn-lt"/>
              </a:rPr>
              <a:t>Tommy Ruke, CIC, TRS</a:t>
            </a:r>
            <a:br>
              <a:rPr lang="en-US" sz="2400" dirty="0">
                <a:solidFill>
                  <a:schemeClr val="tx1"/>
                </a:solidFill>
                <a:latin typeface="+mn-lt"/>
              </a:rPr>
            </a:br>
            <a:r>
              <a:rPr lang="en-US" sz="2400" dirty="0">
                <a:solidFill>
                  <a:schemeClr val="tx1"/>
                </a:solidFill>
                <a:latin typeface="+mn-lt"/>
              </a:rPr>
              <a:t>tommy@mcief.org</a:t>
            </a:r>
            <a:endParaRPr lang="en-US" sz="4000" dirty="0">
              <a:latin typeface="+mn-lt"/>
            </a:endParaRPr>
          </a:p>
        </p:txBody>
      </p:sp>
      <p:sp>
        <p:nvSpPr>
          <p:cNvPr id="2" name="Slide Number Placeholder 1"/>
          <p:cNvSpPr>
            <a:spLocks noGrp="1"/>
          </p:cNvSpPr>
          <p:nvPr>
            <p:ph type="sldNum" sz="quarter" idx="12"/>
          </p:nvPr>
        </p:nvSpPr>
        <p:spPr/>
        <p:txBody>
          <a:bodyPr/>
          <a:lstStyle/>
          <a:p>
            <a:fld id="{D4265962-22B0-44D0-B336-3E199CF3F3A5}" type="slidenum">
              <a:rPr lang="en-US" smtClean="0"/>
              <a:t>4</a:t>
            </a:fld>
            <a:endParaRPr lang="en-US" dirty="0"/>
          </a:p>
        </p:txBody>
      </p:sp>
    </p:spTree>
    <p:extLst>
      <p:ext uri="{BB962C8B-B14F-4D97-AF65-F5344CB8AC3E}">
        <p14:creationId xmlns:p14="http://schemas.microsoft.com/office/powerpoint/2010/main" val="232451789"/>
      </p:ext>
    </p:extLst>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0A8CF6-6178-7B4B-EE41-8D2787E30934}"/>
              </a:ext>
            </a:extLst>
          </p:cNvPr>
          <p:cNvSpPr>
            <a:spLocks noGrp="1"/>
          </p:cNvSpPr>
          <p:nvPr>
            <p:ph type="title"/>
          </p:nvPr>
        </p:nvSpPr>
        <p:spPr/>
        <p:txBody>
          <a:bodyPr/>
          <a:lstStyle/>
          <a:p>
            <a:r>
              <a:rPr lang="en-US" sz="4000" dirty="0">
                <a:latin typeface="+mn-lt"/>
              </a:rPr>
              <a:t>DOUBLE BROKERAGE</a:t>
            </a:r>
          </a:p>
        </p:txBody>
      </p:sp>
      <p:sp>
        <p:nvSpPr>
          <p:cNvPr id="5" name="Content Placeholder 4">
            <a:extLst>
              <a:ext uri="{FF2B5EF4-FFF2-40B4-BE49-F238E27FC236}">
                <a16:creationId xmlns:a16="http://schemas.microsoft.com/office/drawing/2014/main" id="{D733986A-E1DE-70C6-BE09-C05717ECF263}"/>
              </a:ext>
            </a:extLst>
          </p:cNvPr>
          <p:cNvSpPr>
            <a:spLocks noGrp="1"/>
          </p:cNvSpPr>
          <p:nvPr>
            <p:ph idx="1"/>
          </p:nvPr>
        </p:nvSpPr>
        <p:spPr/>
        <p:txBody>
          <a:bodyPr/>
          <a:lstStyle/>
          <a:p>
            <a:endParaRPr lang="en-US" sz="3600" dirty="0"/>
          </a:p>
          <a:p>
            <a:r>
              <a:rPr lang="en-US" sz="3600" dirty="0"/>
              <a:t>Double brokerage is not always what you think it is</a:t>
            </a:r>
          </a:p>
          <a:p>
            <a:pPr lvl="1"/>
            <a:r>
              <a:rPr lang="en-US" sz="3600" dirty="0"/>
              <a:t>Overall definition of double brokering is when the entity that agrees to transport the load does not transport it, but instead passes that load on to another motor carrier to transport it</a:t>
            </a:r>
          </a:p>
          <a:p>
            <a:pPr lvl="1"/>
            <a:endParaRPr lang="en-US" sz="3600" dirty="0"/>
          </a:p>
          <a:p>
            <a:pPr marL="457200" lvl="1" indent="0">
              <a:buNone/>
            </a:pPr>
            <a:endParaRPr lang="en-US" sz="2600" dirty="0"/>
          </a:p>
        </p:txBody>
      </p:sp>
      <p:sp>
        <p:nvSpPr>
          <p:cNvPr id="3" name="Slide Number Placeholder 2">
            <a:extLst>
              <a:ext uri="{FF2B5EF4-FFF2-40B4-BE49-F238E27FC236}">
                <a16:creationId xmlns:a16="http://schemas.microsoft.com/office/drawing/2014/main" id="{4B3F689E-8D6F-1487-35DA-B3AD27634E0B}"/>
              </a:ext>
            </a:extLst>
          </p:cNvPr>
          <p:cNvSpPr>
            <a:spLocks noGrp="1"/>
          </p:cNvSpPr>
          <p:nvPr>
            <p:ph type="sldNum" sz="quarter" idx="12"/>
          </p:nvPr>
        </p:nvSpPr>
        <p:spPr/>
        <p:txBody>
          <a:bodyPr/>
          <a:lstStyle/>
          <a:p>
            <a:fld id="{D4265962-22B0-44D0-B336-3E199CF3F3A5}" type="slidenum">
              <a:rPr lang="en-US" smtClean="0"/>
              <a:t>5</a:t>
            </a:fld>
            <a:endParaRPr lang="en-US" dirty="0"/>
          </a:p>
        </p:txBody>
      </p:sp>
    </p:spTree>
    <p:extLst>
      <p:ext uri="{BB962C8B-B14F-4D97-AF65-F5344CB8AC3E}">
        <p14:creationId xmlns:p14="http://schemas.microsoft.com/office/powerpoint/2010/main" val="2843149849"/>
      </p:ext>
    </p:extLst>
  </p:cSld>
  <p:clrMapOvr>
    <a:masterClrMapping/>
  </p:clrMapOvr>
  <p:transition>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50190-72E0-68CA-8B7A-159E58161EF4}"/>
              </a:ext>
            </a:extLst>
          </p:cNvPr>
          <p:cNvSpPr>
            <a:spLocks noGrp="1"/>
          </p:cNvSpPr>
          <p:nvPr>
            <p:ph type="title"/>
          </p:nvPr>
        </p:nvSpPr>
        <p:spPr/>
        <p:txBody>
          <a:bodyPr/>
          <a:lstStyle/>
          <a:p>
            <a:r>
              <a:rPr lang="en-US" sz="4000" dirty="0">
                <a:latin typeface="+mn-lt"/>
              </a:rPr>
              <a:t>DOUBLE BROKERAGE CONT.</a:t>
            </a:r>
            <a:endParaRPr lang="en-US" sz="4000" dirty="0"/>
          </a:p>
        </p:txBody>
      </p:sp>
      <p:sp>
        <p:nvSpPr>
          <p:cNvPr id="3" name="Content Placeholder 2">
            <a:extLst>
              <a:ext uri="{FF2B5EF4-FFF2-40B4-BE49-F238E27FC236}">
                <a16:creationId xmlns:a16="http://schemas.microsoft.com/office/drawing/2014/main" id="{22E7F198-8211-ABDC-B06C-F4269CF7972E}"/>
              </a:ext>
            </a:extLst>
          </p:cNvPr>
          <p:cNvSpPr>
            <a:spLocks noGrp="1"/>
          </p:cNvSpPr>
          <p:nvPr>
            <p:ph idx="1"/>
          </p:nvPr>
        </p:nvSpPr>
        <p:spPr/>
        <p:txBody>
          <a:bodyPr/>
          <a:lstStyle/>
          <a:p>
            <a:r>
              <a:rPr lang="en-US" dirty="0"/>
              <a:t>Brokers merely arrange for the transportation of goods</a:t>
            </a:r>
          </a:p>
          <a:p>
            <a:r>
              <a:rPr lang="en-US" dirty="0"/>
              <a:t>If a motor carrier agrees to transport a load but then turns around and gives that load to another motor carrier to transport under that new motor carrier’s authority, this would be considered double brokering.  If original motor carrier takes a cut of the profits from the load, this would lead to double brokering</a:t>
            </a:r>
          </a:p>
          <a:p>
            <a:r>
              <a:rPr lang="en-US" dirty="0"/>
              <a:t>In addition to the traditional double brokerage of freight, fraudulent double brokerage has evolved in this landscape</a:t>
            </a:r>
          </a:p>
        </p:txBody>
      </p:sp>
      <p:sp>
        <p:nvSpPr>
          <p:cNvPr id="4" name="Slide Number Placeholder 3">
            <a:extLst>
              <a:ext uri="{FF2B5EF4-FFF2-40B4-BE49-F238E27FC236}">
                <a16:creationId xmlns:a16="http://schemas.microsoft.com/office/drawing/2014/main" id="{42B67879-B5E3-B8C9-C93E-828506FD5FBB}"/>
              </a:ext>
            </a:extLst>
          </p:cNvPr>
          <p:cNvSpPr>
            <a:spLocks noGrp="1"/>
          </p:cNvSpPr>
          <p:nvPr>
            <p:ph type="sldNum" sz="quarter" idx="12"/>
          </p:nvPr>
        </p:nvSpPr>
        <p:spPr/>
        <p:txBody>
          <a:bodyPr/>
          <a:lstStyle/>
          <a:p>
            <a:fld id="{D4265962-22B0-44D0-B336-3E199CF3F3A5}" type="slidenum">
              <a:rPr lang="en-US" smtClean="0"/>
              <a:t>6</a:t>
            </a:fld>
            <a:endParaRPr lang="en-US" dirty="0"/>
          </a:p>
        </p:txBody>
      </p:sp>
    </p:spTree>
    <p:extLst>
      <p:ext uri="{BB962C8B-B14F-4D97-AF65-F5344CB8AC3E}">
        <p14:creationId xmlns:p14="http://schemas.microsoft.com/office/powerpoint/2010/main" val="315113582"/>
      </p:ext>
    </p:extLst>
  </p:cSld>
  <p:clrMapOvr>
    <a:masterClrMapping/>
  </p:clrMapOvr>
  <p:transition>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2BBD-6669-1F4E-5648-0B0DF88DAB98}"/>
              </a:ext>
            </a:extLst>
          </p:cNvPr>
          <p:cNvSpPr>
            <a:spLocks noGrp="1"/>
          </p:cNvSpPr>
          <p:nvPr>
            <p:ph type="title"/>
          </p:nvPr>
        </p:nvSpPr>
        <p:spPr/>
        <p:txBody>
          <a:bodyPr/>
          <a:lstStyle/>
          <a:p>
            <a:r>
              <a:rPr lang="en-US" sz="4000" dirty="0">
                <a:latin typeface="+mn-lt"/>
              </a:rPr>
              <a:t>DOUBLE BROKERAGE CONT.</a:t>
            </a:r>
            <a:endParaRPr lang="en-US" sz="4000" dirty="0"/>
          </a:p>
        </p:txBody>
      </p:sp>
      <p:sp>
        <p:nvSpPr>
          <p:cNvPr id="3" name="Content Placeholder 2">
            <a:extLst>
              <a:ext uri="{FF2B5EF4-FFF2-40B4-BE49-F238E27FC236}">
                <a16:creationId xmlns:a16="http://schemas.microsoft.com/office/drawing/2014/main" id="{854F15ED-2224-90FF-5DCF-8DB2E5D10E86}"/>
              </a:ext>
            </a:extLst>
          </p:cNvPr>
          <p:cNvSpPr>
            <a:spLocks noGrp="1"/>
          </p:cNvSpPr>
          <p:nvPr>
            <p:ph idx="1"/>
          </p:nvPr>
        </p:nvSpPr>
        <p:spPr/>
        <p:txBody>
          <a:bodyPr/>
          <a:lstStyle/>
          <a:p>
            <a:endParaRPr lang="en-US" sz="3600" dirty="0"/>
          </a:p>
          <a:p>
            <a:r>
              <a:rPr lang="en-US" sz="3600" dirty="0"/>
              <a:t>Such double brokering is a violation of the Moving Ahead for Progress in the 21</a:t>
            </a:r>
            <a:r>
              <a:rPr lang="en-US" sz="3600" baseline="30000" dirty="0"/>
              <a:t>st</a:t>
            </a:r>
            <a:r>
              <a:rPr lang="en-US" sz="3600" dirty="0"/>
              <a:t> Century Act (commonly referred to as MAP-21)</a:t>
            </a:r>
          </a:p>
        </p:txBody>
      </p:sp>
      <p:sp>
        <p:nvSpPr>
          <p:cNvPr id="4" name="Slide Number Placeholder 3">
            <a:extLst>
              <a:ext uri="{FF2B5EF4-FFF2-40B4-BE49-F238E27FC236}">
                <a16:creationId xmlns:a16="http://schemas.microsoft.com/office/drawing/2014/main" id="{EDF4C586-F474-7E37-07DC-30A9D9122ABE}"/>
              </a:ext>
            </a:extLst>
          </p:cNvPr>
          <p:cNvSpPr>
            <a:spLocks noGrp="1"/>
          </p:cNvSpPr>
          <p:nvPr>
            <p:ph type="sldNum" sz="quarter" idx="12"/>
          </p:nvPr>
        </p:nvSpPr>
        <p:spPr/>
        <p:txBody>
          <a:bodyPr/>
          <a:lstStyle/>
          <a:p>
            <a:fld id="{D4265962-22B0-44D0-B336-3E199CF3F3A5}" type="slidenum">
              <a:rPr lang="en-US" smtClean="0"/>
              <a:t>7</a:t>
            </a:fld>
            <a:endParaRPr lang="en-US" dirty="0"/>
          </a:p>
        </p:txBody>
      </p:sp>
    </p:spTree>
    <p:extLst>
      <p:ext uri="{BB962C8B-B14F-4D97-AF65-F5344CB8AC3E}">
        <p14:creationId xmlns:p14="http://schemas.microsoft.com/office/powerpoint/2010/main" val="2119132549"/>
      </p:ext>
    </p:extLst>
  </p:cSld>
  <p:clrMapOvr>
    <a:masterClrMapping/>
  </p:clrMapOvr>
  <p:transition>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9D19-9B5A-1902-EA39-0EBE1BAE2F76}"/>
              </a:ext>
            </a:extLst>
          </p:cNvPr>
          <p:cNvSpPr>
            <a:spLocks noGrp="1"/>
          </p:cNvSpPr>
          <p:nvPr>
            <p:ph type="title"/>
          </p:nvPr>
        </p:nvSpPr>
        <p:spPr/>
        <p:txBody>
          <a:bodyPr/>
          <a:lstStyle/>
          <a:p>
            <a:r>
              <a:rPr lang="en-US" sz="4000" dirty="0">
                <a:latin typeface="+mn-lt"/>
              </a:rPr>
              <a:t>FRAUDULENT DOUBLE BROKERAGE OR DOUBLE BROKERAGE SCAM</a:t>
            </a:r>
          </a:p>
        </p:txBody>
      </p:sp>
      <p:sp>
        <p:nvSpPr>
          <p:cNvPr id="3" name="Content Placeholder 2">
            <a:extLst>
              <a:ext uri="{FF2B5EF4-FFF2-40B4-BE49-F238E27FC236}">
                <a16:creationId xmlns:a16="http://schemas.microsoft.com/office/drawing/2014/main" id="{49D4A191-E944-8984-E18E-A3D30426A6C9}"/>
              </a:ext>
            </a:extLst>
          </p:cNvPr>
          <p:cNvSpPr>
            <a:spLocks noGrp="1"/>
          </p:cNvSpPr>
          <p:nvPr>
            <p:ph idx="1"/>
          </p:nvPr>
        </p:nvSpPr>
        <p:spPr/>
        <p:txBody>
          <a:bodyPr/>
          <a:lstStyle/>
          <a:p>
            <a:r>
              <a:rPr lang="en-US" sz="3200" dirty="0"/>
              <a:t>This scam typically happens on load boards with entities that have not dealt with each other prior to the load being offered on the load board</a:t>
            </a:r>
          </a:p>
          <a:p>
            <a:r>
              <a:rPr lang="en-US" sz="3200" dirty="0"/>
              <a:t>Instance where your insured/motor carrier accepts a load on a load board for transportation.  The insured picks up the load and delivers the load without any problems, provides all paperwork for proof of delivery, and then the insured is never paid by the entity that offered the load to them and that entity disappears</a:t>
            </a:r>
          </a:p>
        </p:txBody>
      </p:sp>
      <p:sp>
        <p:nvSpPr>
          <p:cNvPr id="4" name="Slide Number Placeholder 3">
            <a:extLst>
              <a:ext uri="{FF2B5EF4-FFF2-40B4-BE49-F238E27FC236}">
                <a16:creationId xmlns:a16="http://schemas.microsoft.com/office/drawing/2014/main" id="{519B31F9-1729-2B74-846C-7A110880EB1A}"/>
              </a:ext>
            </a:extLst>
          </p:cNvPr>
          <p:cNvSpPr>
            <a:spLocks noGrp="1"/>
          </p:cNvSpPr>
          <p:nvPr>
            <p:ph type="sldNum" sz="quarter" idx="12"/>
          </p:nvPr>
        </p:nvSpPr>
        <p:spPr/>
        <p:txBody>
          <a:bodyPr/>
          <a:lstStyle/>
          <a:p>
            <a:fld id="{D4265962-22B0-44D0-B336-3E199CF3F3A5}" type="slidenum">
              <a:rPr lang="en-US" smtClean="0"/>
              <a:t>8</a:t>
            </a:fld>
            <a:endParaRPr lang="en-US" dirty="0"/>
          </a:p>
        </p:txBody>
      </p:sp>
    </p:spTree>
    <p:extLst>
      <p:ext uri="{BB962C8B-B14F-4D97-AF65-F5344CB8AC3E}">
        <p14:creationId xmlns:p14="http://schemas.microsoft.com/office/powerpoint/2010/main" val="3713560852"/>
      </p:ext>
    </p:extLst>
  </p:cSld>
  <p:clrMapOvr>
    <a:masterClrMapping/>
  </p:clrMapOvr>
  <p:transition>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7E7C7-2A68-AE2F-17E2-809DB8B6529C}"/>
              </a:ext>
            </a:extLst>
          </p:cNvPr>
          <p:cNvSpPr>
            <a:spLocks noGrp="1"/>
          </p:cNvSpPr>
          <p:nvPr>
            <p:ph type="title"/>
          </p:nvPr>
        </p:nvSpPr>
        <p:spPr/>
        <p:txBody>
          <a:bodyPr/>
          <a:lstStyle/>
          <a:p>
            <a:r>
              <a:rPr lang="en-US" sz="4000" dirty="0">
                <a:latin typeface="+mn-lt"/>
              </a:rPr>
              <a:t>FRAUDULENT DOUBLE BROKERAGE OR DOUBLE BROKERAGE SCAM CONT.</a:t>
            </a:r>
            <a:endParaRPr lang="en-US" sz="4000" dirty="0"/>
          </a:p>
        </p:txBody>
      </p:sp>
      <p:sp>
        <p:nvSpPr>
          <p:cNvPr id="3" name="Content Placeholder 2">
            <a:extLst>
              <a:ext uri="{FF2B5EF4-FFF2-40B4-BE49-F238E27FC236}">
                <a16:creationId xmlns:a16="http://schemas.microsoft.com/office/drawing/2014/main" id="{516DB5D6-033D-FE29-47A5-9BDBF8C3AD56}"/>
              </a:ext>
            </a:extLst>
          </p:cNvPr>
          <p:cNvSpPr>
            <a:spLocks noGrp="1"/>
          </p:cNvSpPr>
          <p:nvPr>
            <p:ph idx="1"/>
          </p:nvPr>
        </p:nvSpPr>
        <p:spPr/>
        <p:txBody>
          <a:bodyPr/>
          <a:lstStyle/>
          <a:p>
            <a:r>
              <a:rPr lang="en-US" sz="2800" dirty="0"/>
              <a:t>What happened?</a:t>
            </a:r>
          </a:p>
          <a:p>
            <a:pPr lvl="1"/>
            <a:r>
              <a:rPr lang="en-US" sz="2800" dirty="0"/>
              <a:t>Fraudulent double brokerage typically begins with a real and legitimate broker posting a load on a load board for transportation</a:t>
            </a:r>
          </a:p>
          <a:p>
            <a:pPr lvl="2"/>
            <a:r>
              <a:rPr lang="en-US" sz="2800" dirty="0"/>
              <a:t>Ruke Logistics LLC is a legitimate broker that wants to arrange for the transportation of the load that it has.  Ruke Logistics LLC posts a load on a load board offering freight rates of $1,500 for transportation of the load</a:t>
            </a:r>
          </a:p>
        </p:txBody>
      </p:sp>
      <p:sp>
        <p:nvSpPr>
          <p:cNvPr id="4" name="Slide Number Placeholder 3">
            <a:extLst>
              <a:ext uri="{FF2B5EF4-FFF2-40B4-BE49-F238E27FC236}">
                <a16:creationId xmlns:a16="http://schemas.microsoft.com/office/drawing/2014/main" id="{5B0A4F09-68C9-78FD-D293-973B6232C17E}"/>
              </a:ext>
            </a:extLst>
          </p:cNvPr>
          <p:cNvSpPr>
            <a:spLocks noGrp="1"/>
          </p:cNvSpPr>
          <p:nvPr>
            <p:ph type="sldNum" sz="quarter" idx="12"/>
          </p:nvPr>
        </p:nvSpPr>
        <p:spPr/>
        <p:txBody>
          <a:bodyPr/>
          <a:lstStyle/>
          <a:p>
            <a:fld id="{D4265962-22B0-44D0-B336-3E199CF3F3A5}" type="slidenum">
              <a:rPr lang="en-US" smtClean="0"/>
              <a:t>9</a:t>
            </a:fld>
            <a:endParaRPr lang="en-US" dirty="0"/>
          </a:p>
        </p:txBody>
      </p:sp>
    </p:spTree>
    <p:extLst>
      <p:ext uri="{BB962C8B-B14F-4D97-AF65-F5344CB8AC3E}">
        <p14:creationId xmlns:p14="http://schemas.microsoft.com/office/powerpoint/2010/main" val="2923372633"/>
      </p:ext>
    </p:extLst>
  </p:cSld>
  <p:clrMapOvr>
    <a:masterClrMapping/>
  </p:clrMapOvr>
  <p:transition>
    <p:wipe/>
  </p:transition>
</p:sld>
</file>

<file path=ppt/theme/theme1.xml><?xml version="1.0" encoding="utf-8"?>
<a:theme xmlns:a="http://schemas.openxmlformats.org/drawingml/2006/main" name="MCIEF2">
  <a:themeElements>
    <a:clrScheme name="Custom 3">
      <a:dk1>
        <a:sysClr val="windowText" lastClr="000000"/>
      </a:dk1>
      <a:lt1>
        <a:sysClr val="window" lastClr="FFFFFF"/>
      </a:lt1>
      <a:dk2>
        <a:srgbClr val="A5A5A5"/>
      </a:dk2>
      <a:lt2>
        <a:srgbClr val="F9CEC2"/>
      </a:lt2>
      <a:accent1>
        <a:srgbClr val="A5300F"/>
      </a:accent1>
      <a:accent2>
        <a:srgbClr val="D55816"/>
      </a:accent2>
      <a:accent3>
        <a:srgbClr val="F14415"/>
      </a:accent3>
      <a:accent4>
        <a:srgbClr val="B19C7D"/>
      </a:accent4>
      <a:accent5>
        <a:srgbClr val="7F5F52"/>
      </a:accent5>
      <a:accent6>
        <a:srgbClr val="B27D49"/>
      </a:accent6>
      <a:hlink>
        <a:srgbClr val="0070C0"/>
      </a:hlink>
      <a:folHlink>
        <a:srgbClr val="0000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IEF Template Without Gray Box - CORRECT - 12-1-17 [Read-Only]" id="{6765B0DF-B0E7-4DC4-B28C-5A81F23DE932}" vid="{900DF296-8B59-4EB7-A469-09A63D72D2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MCIEF Template Without Gray Box - CORRECT - 12-1-17</Template>
  <TotalTime>956</TotalTime>
  <Words>1430</Words>
  <Application>Microsoft Office PowerPoint</Application>
  <PresentationFormat>Widescreen</PresentationFormat>
  <Paragraphs>101</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Arial Narrow</vt:lpstr>
      <vt:lpstr>Calibri</vt:lpstr>
      <vt:lpstr>Tw Cen MT</vt:lpstr>
      <vt:lpstr>MCIEF2</vt:lpstr>
      <vt:lpstr>PowerPoint Presentation</vt:lpstr>
      <vt:lpstr>PowerPoint Presentation</vt:lpstr>
      <vt:lpstr>PowerPoint Presentation</vt:lpstr>
      <vt:lpstr>FREIGHT BROKER INTEGRITY  Presented by: Lesesne Phillips, Attorney Moseley Marcinak Law Group LLC lesesne.phillips.momarlaw.com and Tommy Ruke, CIC, TRS tommy@mcief.org</vt:lpstr>
      <vt:lpstr>DOUBLE BROKERAGE</vt:lpstr>
      <vt:lpstr>DOUBLE BROKERAGE CONT.</vt:lpstr>
      <vt:lpstr>DOUBLE BROKERAGE CONT.</vt:lpstr>
      <vt:lpstr>FRAUDULENT DOUBLE BROKERAGE OR DOUBLE BROKERAGE SCAM</vt:lpstr>
      <vt:lpstr>FRAUDULENT DOUBLE BROKERAGE OR DOUBLE BROKERAGE SCAM CONT.</vt:lpstr>
      <vt:lpstr>FRAUDULENT DOUBLE BROKERAGE OR DOUBLE BROKERAGE SCAM CONT.</vt:lpstr>
      <vt:lpstr>FRAUDULENT DOUBLE BROKERAGE OR DOUBLE BROKERAGE SCAM CONT.</vt:lpstr>
      <vt:lpstr>FRAUDULENT DOUBLE BROKERAGE OR DOUBLE BROKERAGE SCAM CONT.</vt:lpstr>
      <vt:lpstr>WHO IS THE FRAUDULENT ACTOR?</vt:lpstr>
      <vt:lpstr>WHAT IS THE PROBLEM?</vt:lpstr>
      <vt:lpstr>OTHER RISKS</vt:lpstr>
      <vt:lpstr>WHAT TO TELL YOUR INSURED TO AVOID FRAUDULENT DOUBLE BROKERAGE</vt:lpstr>
      <vt:lpstr>WHAT TO TELL YOUR INSURED TO AVOID FRAUDULENT DOUBLE BROKERAGE CONT.</vt:lpstr>
      <vt:lpstr>WHAT TO TELL YOUR INSURED TO AVOID FRAUDULENT DOUBLE BROKERAGE CONT.</vt:lpstr>
      <vt:lpstr>WHAT HAPPENS IF YOUR INSURED FALLS FOR THE SCAM?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Medina</dc:creator>
  <cp:lastModifiedBy>Beth Medina</cp:lastModifiedBy>
  <cp:revision>105</cp:revision>
  <cp:lastPrinted>2024-01-11T19:42:37Z</cp:lastPrinted>
  <dcterms:created xsi:type="dcterms:W3CDTF">2020-07-23T17:38:05Z</dcterms:created>
  <dcterms:modified xsi:type="dcterms:W3CDTF">2024-01-11T20:32:49Z</dcterms:modified>
</cp:coreProperties>
</file>